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handoutMasterIdLst>
    <p:handoutMasterId r:id="rId29"/>
  </p:handoutMasterIdLst>
  <p:sldIdLst>
    <p:sldId id="293" r:id="rId2"/>
    <p:sldId id="287" r:id="rId3"/>
    <p:sldId id="289" r:id="rId4"/>
    <p:sldId id="256" r:id="rId5"/>
    <p:sldId id="261" r:id="rId6"/>
    <p:sldId id="267" r:id="rId7"/>
    <p:sldId id="262" r:id="rId8"/>
    <p:sldId id="278" r:id="rId9"/>
    <p:sldId id="279" r:id="rId10"/>
    <p:sldId id="274" r:id="rId11"/>
    <p:sldId id="268" r:id="rId12"/>
    <p:sldId id="269" r:id="rId13"/>
    <p:sldId id="271" r:id="rId14"/>
    <p:sldId id="272" r:id="rId15"/>
    <p:sldId id="290" r:id="rId16"/>
    <p:sldId id="277" r:id="rId17"/>
    <p:sldId id="273" r:id="rId18"/>
    <p:sldId id="275" r:id="rId19"/>
    <p:sldId id="276" r:id="rId20"/>
    <p:sldId id="288" r:id="rId21"/>
    <p:sldId id="291" r:id="rId22"/>
    <p:sldId id="281" r:id="rId23"/>
    <p:sldId id="282" r:id="rId24"/>
    <p:sldId id="283" r:id="rId25"/>
    <p:sldId id="266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9900CC"/>
    <a:srgbClr val="772571"/>
    <a:srgbClr val="008000"/>
    <a:srgbClr val="FFCC00"/>
    <a:srgbClr val="CC3300"/>
    <a:srgbClr val="2ADF11"/>
    <a:srgbClr val="03E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96F53-1E61-4281-8786-1785640E7776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4016F-AE88-43B9-8C22-598BF5DCF60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53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31F73-64D7-4987-9F80-7FD5EF66D6AB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01812-3E5D-4BD3-BF61-B16EEE71B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93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81E0F-D901-4E3C-847F-318CD6D0CC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14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01812-3E5D-4BD3-BF61-B16EEE71B9F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1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01812-3E5D-4BD3-BF61-B16EEE71B9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61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01812-3E5D-4BD3-BF61-B16EEE71B9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61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01812-3E5D-4BD3-BF61-B16EEE71B9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61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01812-3E5D-4BD3-BF61-B16EEE71B9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61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01812-3E5D-4BD3-BF61-B16EEE71B9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61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66D2F4-766E-4070-A69C-4AA11AF2FBAC}" type="slidenum">
              <a:rPr lang="en-US" sz="1200" smtClean="0">
                <a:latin typeface="Arial" charset="0"/>
              </a:rPr>
              <a:pPr eaLnBrk="1" hangingPunct="1"/>
              <a:t>18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16312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5A25417-B29D-43FA-9137-0356B2E808CE}" type="slidenum">
              <a:rPr lang="en-US" sz="1200" smtClean="0">
                <a:latin typeface="Arial" charset="0"/>
              </a:rPr>
              <a:pPr eaLnBrk="1" hangingPunct="1"/>
              <a:t>19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85019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81E0F-D901-4E3C-847F-318CD6D0CC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60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3108-BAC8-4D4F-AB1F-DDBE5F16A79D}" type="datetime1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0420-3FBF-43F2-B4A5-E0C4E7CA7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95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1A07-7C6A-4A88-9729-DF0A428A65E8}" type="datetime1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0420-3FBF-43F2-B4A5-E0C4E7CA7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6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DA933-6520-40B5-9DB6-8E1E49B2C2BC}" type="datetime1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0420-3FBF-43F2-B4A5-E0C4E7CA7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8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B6BC-851B-4A61-90FF-10F5835B7A64}" type="datetime1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0420-3FBF-43F2-B4A5-E0C4E7CA7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82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CE910-E6A0-4A86-9A54-E48780F8A70E}" type="datetime1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0420-3FBF-43F2-B4A5-E0C4E7CA7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22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B708F-5998-43D2-BC35-B19D31B988F1}" type="datetime1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0420-3FBF-43F2-B4A5-E0C4E7CA7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89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DB47-B5A3-4281-B0B9-D3FA89F1A9DB}" type="datetime1">
              <a:rPr lang="en-US" smtClean="0"/>
              <a:t>7/29/2022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0420-3FBF-43F2-B4A5-E0C4E7CA7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62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D69D-F238-4861-8B57-5EEF01047958}" type="datetime1">
              <a:rPr lang="en-US" smtClean="0"/>
              <a:t>7/29/2022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0420-3FBF-43F2-B4A5-E0C4E7CA7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47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C6CB-851B-4599-88D3-9C40196407A4}" type="datetime1">
              <a:rPr lang="en-US" smtClean="0"/>
              <a:t>7/29/2022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0420-3FBF-43F2-B4A5-E0C4E7CA7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69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3955-1D7F-4BA2-A24E-5B283CFEC3D0}" type="datetime1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0420-3FBF-43F2-B4A5-E0C4E7CA7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02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1004D-552E-43EF-8CF1-8B21CDADE0CD}" type="datetime1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0420-3FBF-43F2-B4A5-E0C4E7CA7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08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F6B3D-17C0-4CDF-9AB7-0D837BB4DD12}" type="datetime1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60420-3FBF-43F2-B4A5-E0C4E7CA7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8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00"/>
            <a:ext cx="91440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6400800" y="5791200"/>
            <a:ext cx="2590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 Narrow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 Narrow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 Narrow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 Narrow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 Narrow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LÍ 8</a:t>
            </a:r>
          </a:p>
        </p:txBody>
      </p:sp>
    </p:spTree>
    <p:extLst>
      <p:ext uri="{BB962C8B-B14F-4D97-AF65-F5344CB8AC3E}">
        <p14:creationId xmlns:p14="http://schemas.microsoft.com/office/powerpoint/2010/main" val="4193765707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ChangeArrowheads="1"/>
          </p:cNvSpPr>
          <p:nvPr/>
        </p:nvSpPr>
        <p:spPr bwMode="auto">
          <a:xfrm>
            <a:off x="2133600" y="3505200"/>
            <a:ext cx="5562600" cy="1066800"/>
          </a:xfrm>
          <a:prstGeom prst="rightArrow">
            <a:avLst>
              <a:gd name="adj1" fmla="val 50000"/>
              <a:gd name="adj2" fmla="val 13035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838200" y="3581400"/>
            <a:ext cx="1143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990000"/>
                </a:solidFill>
              </a:rPr>
              <a:t>Điểm đặt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038600" y="50292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 smtClean="0">
                <a:solidFill>
                  <a:srgbClr val="990000"/>
                </a:solidFill>
              </a:rPr>
              <a:t>Cường</a:t>
            </a:r>
            <a:r>
              <a:rPr lang="en-US" b="1" dirty="0" smtClean="0">
                <a:solidFill>
                  <a:srgbClr val="990000"/>
                </a:solidFill>
              </a:rPr>
              <a:t> </a:t>
            </a:r>
            <a:r>
              <a:rPr lang="en-US" b="1" dirty="0" err="1" smtClean="0">
                <a:solidFill>
                  <a:srgbClr val="990000"/>
                </a:solidFill>
              </a:rPr>
              <a:t>độ</a:t>
            </a:r>
            <a:endParaRPr lang="en-US" b="1" dirty="0">
              <a:solidFill>
                <a:srgbClr val="990000"/>
              </a:solidFill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133600" y="3771900"/>
            <a:ext cx="76200" cy="53340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2209800" y="3771900"/>
            <a:ext cx="41148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352800" y="3733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990000"/>
                </a:solidFill>
              </a:rPr>
              <a:t> </a:t>
            </a:r>
            <a:r>
              <a:rPr lang="en-US" b="1">
                <a:solidFill>
                  <a:srgbClr val="FFFF00"/>
                </a:solidFill>
              </a:rPr>
              <a:t>Phương</a:t>
            </a:r>
            <a:endParaRPr lang="en-US" b="1">
              <a:solidFill>
                <a:srgbClr val="990000"/>
              </a:solidFill>
            </a:endParaRPr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 rot="5400000">
            <a:off x="6477000" y="3390900"/>
            <a:ext cx="990600" cy="1295400"/>
          </a:xfrm>
          <a:prstGeom prst="flowChartExtra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6324600" y="38100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Chiều.</a:t>
            </a:r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2133600" y="4800600"/>
            <a:ext cx="5486400" cy="76200"/>
          </a:xfrm>
          <a:prstGeom prst="leftRightArrow">
            <a:avLst>
              <a:gd name="adj1" fmla="val 50000"/>
              <a:gd name="adj2" fmla="val 1440000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2743200" y="54102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990000"/>
                </a:solidFill>
              </a:rPr>
              <a:t>(</a:t>
            </a:r>
            <a:r>
              <a:rPr lang="en-US" b="1" dirty="0" err="1" smtClean="0">
                <a:solidFill>
                  <a:srgbClr val="990000"/>
                </a:solidFill>
              </a:rPr>
              <a:t>theo</a:t>
            </a:r>
            <a:r>
              <a:rPr lang="en-US" b="1" dirty="0" smtClean="0">
                <a:solidFill>
                  <a:srgbClr val="990000"/>
                </a:solidFill>
              </a:rPr>
              <a:t> </a:t>
            </a:r>
            <a:r>
              <a:rPr lang="en-US" b="1" dirty="0" err="1">
                <a:solidFill>
                  <a:srgbClr val="990000"/>
                </a:solidFill>
              </a:rPr>
              <a:t>một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b="1" dirty="0" err="1">
                <a:solidFill>
                  <a:srgbClr val="990000"/>
                </a:solidFill>
              </a:rPr>
              <a:t>tỉ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b="1" dirty="0" err="1">
                <a:solidFill>
                  <a:srgbClr val="990000"/>
                </a:solidFill>
              </a:rPr>
              <a:t>xích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b="1" dirty="0" err="1">
                <a:solidFill>
                  <a:srgbClr val="990000"/>
                </a:solidFill>
              </a:rPr>
              <a:t>cho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b="1" dirty="0" err="1" smtClean="0">
                <a:solidFill>
                  <a:srgbClr val="990000"/>
                </a:solidFill>
              </a:rPr>
              <a:t>trước</a:t>
            </a:r>
            <a:r>
              <a:rPr lang="en-US" b="1" dirty="0" smtClean="0">
                <a:solidFill>
                  <a:srgbClr val="990000"/>
                </a:solidFill>
              </a:rPr>
              <a:t>)</a:t>
            </a:r>
            <a:endParaRPr lang="en-US" b="1" dirty="0">
              <a:solidFill>
                <a:srgbClr val="990000"/>
              </a:solidFill>
            </a:endParaRPr>
          </a:p>
        </p:txBody>
      </p:sp>
      <p:sp>
        <p:nvSpPr>
          <p:cNvPr id="33804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510988"/>
            <a:ext cx="9144000" cy="78441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 eaLnBrk="1" hangingPunct="1"/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véc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13445" y="1228165"/>
            <a:ext cx="8520955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66"/>
                </a:solidFill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Gốc</a:t>
            </a:r>
            <a:r>
              <a:rPr lang="en-US" sz="2800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FF0066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0" y="1685365"/>
            <a:ext cx="85344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66"/>
                </a:solidFill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FF0066"/>
                </a:solidFill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solidFill>
                  <a:srgbClr val="FF0066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trùng</a:t>
            </a:r>
            <a:r>
              <a:rPr lang="en-US" sz="2800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FF0066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0" y="2133600"/>
            <a:ext cx="91440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66"/>
                </a:solidFill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cường</a:t>
            </a:r>
            <a:r>
              <a:rPr lang="en-US" sz="2800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xích</a:t>
            </a:r>
            <a:r>
              <a:rPr lang="en-US" sz="2800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trước</a:t>
            </a:r>
            <a:endParaRPr lang="en-US" sz="2800" dirty="0">
              <a:solidFill>
                <a:srgbClr val="FF0066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0" y="2521803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+ </a:t>
            </a:r>
            <a:r>
              <a:rPr 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</a:p>
          <a:p>
            <a:pPr algn="just"/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F.</a:t>
            </a:r>
            <a:endParaRPr lang="en-US" sz="28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7602071" y="3733800"/>
            <a:ext cx="685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006600"/>
                </a:solidFill>
              </a:rPr>
              <a:t> F</a:t>
            </a:r>
            <a:endParaRPr lang="en-US" sz="4000" b="1" dirty="0">
              <a:solidFill>
                <a:srgbClr val="006600"/>
              </a:solidFill>
            </a:endParaRPr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7696200" y="3810000"/>
            <a:ext cx="533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410200" y="5056094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F</a:t>
            </a:r>
            <a:endParaRPr lang="en-US" b="1" dirty="0">
              <a:solidFill>
                <a:srgbClr val="99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0" y="-76200"/>
            <a:ext cx="9144000" cy="6096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biểu diễn và kí hiệu véctơ lực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3445" y="-152400"/>
            <a:ext cx="609600" cy="646331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3600" b="1" i="1" dirty="0">
                <a:solidFill>
                  <a:srgbClr val="FF0066"/>
                </a:solidFill>
                <a:sym typeface="Wingdings" pitchFamily="2" charset="2"/>
              </a:rPr>
              <a:t></a:t>
            </a: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3276600" y="2632239"/>
            <a:ext cx="4572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4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38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338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  <p:bldP spid="33795" grpId="0"/>
      <p:bldP spid="33796" grpId="0"/>
      <p:bldP spid="33797" grpId="0" animBg="1"/>
      <p:bldP spid="33797" grpId="1" animBg="1"/>
      <p:bldP spid="33798" grpId="0" animBg="1"/>
      <p:bldP spid="33798" grpId="1" animBg="1"/>
      <p:bldP spid="33799" grpId="0"/>
      <p:bldP spid="33800" grpId="0" animBg="1"/>
      <p:bldP spid="33800" grpId="1" animBg="1"/>
      <p:bldP spid="33801" grpId="0"/>
      <p:bldP spid="33802" grpId="0" animBg="1"/>
      <p:bldP spid="33802" grpId="1" animBg="1"/>
      <p:bldP spid="33803" grpId="0"/>
      <p:bldP spid="33804" grpId="0" animBg="1"/>
      <p:bldP spid="33805" grpId="0" animBg="1"/>
      <p:bldP spid="33806" grpId="0" animBg="1"/>
      <p:bldP spid="33807" grpId="0" animBg="1"/>
      <p:bldP spid="17" grpId="0"/>
      <p:bldP spid="18" grpId="0"/>
      <p:bldP spid="19" grpId="0" animBg="1"/>
      <p:bldP spid="20" grpId="0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685800"/>
            <a:ext cx="44958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US" b="1" u="sng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5373-98BB-4ED2-B13E-78A091403219}" type="datetime1">
              <a:rPr lang="en-US" smtClean="0"/>
              <a:t>7/29/2022</a:t>
            </a:fld>
            <a:endParaRPr lang="en-US"/>
          </a:p>
        </p:txBody>
      </p:sp>
      <p:sp>
        <p:nvSpPr>
          <p:cNvPr id="9" name="Content Placeholder 5"/>
          <p:cNvSpPr>
            <a:spLocks noGrp="1"/>
          </p:cNvSpPr>
          <p:nvPr>
            <p:ph sz="half" idx="1"/>
          </p:nvPr>
        </p:nvSpPr>
        <p:spPr>
          <a:xfrm>
            <a:off x="-76200" y="1143000"/>
            <a:ext cx="31242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US" b="1" u="sng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-14287" y="1600200"/>
            <a:ext cx="44338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véctơ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-4015" y="1981200"/>
            <a:ext cx="465221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véctơ</a:t>
            </a:r>
            <a:r>
              <a:rPr lang="en-US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3445" y="0"/>
            <a:ext cx="609600" cy="646331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3600" b="1" i="1" dirty="0">
                <a:solidFill>
                  <a:srgbClr val="FF0066"/>
                </a:solidFill>
                <a:sym typeface="Wingdings" pitchFamily="2" charset="2"/>
              </a:rPr>
              <a:t>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648200" y="762000"/>
            <a:ext cx="0" cy="60960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0" y="2732544"/>
            <a:ext cx="46482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cs typeface="Times New Roman" panose="02020603050405020304" pitchFamily="18" charset="0"/>
              </a:rPr>
              <a:t>Lực</a:t>
            </a:r>
            <a:r>
              <a:rPr lang="en-US" dirty="0" smtClean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cs typeface="Times New Roman" panose="02020603050405020304" pitchFamily="18" charset="0"/>
              </a:rPr>
              <a:t>đại</a:t>
            </a:r>
            <a:r>
              <a:rPr 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cs typeface="Times New Roman" panose="02020603050405020304" pitchFamily="18" charset="0"/>
              </a:rPr>
              <a:t>lượng</a:t>
            </a:r>
            <a:r>
              <a:rPr 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cs typeface="Times New Roman" panose="02020603050405020304" pitchFamily="18" charset="0"/>
              </a:rPr>
              <a:t>véctơ</a:t>
            </a:r>
            <a:r>
              <a:rPr 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cs typeface="Times New Roman" panose="02020603050405020304" pitchFamily="18" charset="0"/>
              </a:rPr>
              <a:t>biểu</a:t>
            </a:r>
            <a:r>
              <a:rPr 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cs typeface="Times New Roman" panose="02020603050405020304" pitchFamily="18" charset="0"/>
              </a:rPr>
              <a:t>diễn</a:t>
            </a:r>
            <a:r>
              <a:rPr 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cs typeface="Times New Roman" panose="02020603050405020304" pitchFamily="18" charset="0"/>
              </a:rPr>
              <a:t>mũi</a:t>
            </a:r>
            <a:r>
              <a:rPr 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cs typeface="Times New Roman" panose="02020603050405020304" pitchFamily="18" charset="0"/>
              </a:rPr>
              <a:t>tên</a:t>
            </a:r>
            <a:r>
              <a:rPr 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FF0066"/>
                </a:solidFill>
                <a:cs typeface="Times New Roman" panose="02020603050405020304" pitchFamily="18" charset="0"/>
              </a:rPr>
              <a:t>Gốc</a:t>
            </a:r>
            <a:r>
              <a:rPr 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cs typeface="Times New Roman" panose="02020603050405020304" pitchFamily="18" charset="0"/>
              </a:rPr>
              <a:t>đặt</a:t>
            </a:r>
            <a:r>
              <a:rPr 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cs typeface="Times New Roman" panose="02020603050405020304" pitchFamily="18" charset="0"/>
              </a:rPr>
              <a:t>lực</a:t>
            </a:r>
            <a:r>
              <a:rPr 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FF0066"/>
                </a:solidFill>
                <a:cs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cs typeface="Times New Roman" panose="02020603050405020304" pitchFamily="18" charset="0"/>
              </a:rPr>
              <a:t>chiều</a:t>
            </a:r>
            <a:r>
              <a:rPr 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cs typeface="Times New Roman" panose="02020603050405020304" pitchFamily="18" charset="0"/>
              </a:rPr>
              <a:t>trùng</a:t>
            </a:r>
            <a:r>
              <a:rPr 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cs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cs typeface="Times New Roman" panose="02020603050405020304" pitchFamily="18" charset="0"/>
              </a:rPr>
              <a:t>chiều</a:t>
            </a:r>
            <a:r>
              <a:rPr 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cs typeface="Times New Roman" panose="02020603050405020304" pitchFamily="18" charset="0"/>
              </a:rPr>
              <a:t>lực</a:t>
            </a:r>
            <a:r>
              <a:rPr 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FF0066"/>
                </a:solidFill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cs typeface="Times New Roman" panose="02020603050405020304" pitchFamily="18" charset="0"/>
              </a:rPr>
              <a:t>dài</a:t>
            </a:r>
            <a:r>
              <a:rPr 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cs typeface="Times New Roman" panose="02020603050405020304" pitchFamily="18" charset="0"/>
              </a:rPr>
              <a:t>biểu</a:t>
            </a:r>
            <a:r>
              <a:rPr 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cs typeface="Times New Roman" panose="02020603050405020304" pitchFamily="18" charset="0"/>
              </a:rPr>
              <a:t>thị</a:t>
            </a:r>
            <a:r>
              <a:rPr 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cs typeface="Times New Roman" panose="02020603050405020304" pitchFamily="18" charset="0"/>
              </a:rPr>
              <a:t>cường</a:t>
            </a:r>
            <a:r>
              <a:rPr 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cs typeface="Times New Roman" panose="02020603050405020304" pitchFamily="18" charset="0"/>
              </a:rPr>
              <a:t>lực</a:t>
            </a:r>
            <a:r>
              <a:rPr 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cs typeface="Times New Roman" panose="02020603050405020304" pitchFamily="18" charset="0"/>
              </a:rPr>
              <a:t>tỉ</a:t>
            </a:r>
            <a:r>
              <a:rPr 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cs typeface="Times New Roman" panose="02020603050405020304" pitchFamily="18" charset="0"/>
              </a:rPr>
              <a:t>xích</a:t>
            </a:r>
            <a:r>
              <a:rPr 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cs typeface="Times New Roman" panose="02020603050405020304" pitchFamily="18" charset="0"/>
              </a:rPr>
              <a:t>trước</a:t>
            </a:r>
            <a:r>
              <a:rPr 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648200" y="698480"/>
            <a:ext cx="4495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1" u="sng" dirty="0" err="1">
                <a:solidFill>
                  <a:srgbClr val="C00000"/>
                </a:solidFill>
              </a:rPr>
              <a:t>Ví</a:t>
            </a:r>
            <a:r>
              <a:rPr lang="en-US" b="1" i="1" u="sng" dirty="0">
                <a:solidFill>
                  <a:srgbClr val="C00000"/>
                </a:solidFill>
              </a:rPr>
              <a:t> </a:t>
            </a:r>
            <a:r>
              <a:rPr lang="en-US" b="1" i="1" u="sng" dirty="0" err="1">
                <a:solidFill>
                  <a:srgbClr val="C00000"/>
                </a:solidFill>
              </a:rPr>
              <a:t>dụ</a:t>
            </a:r>
            <a:r>
              <a:rPr lang="en-US" b="1" i="1" u="sng" dirty="0">
                <a:solidFill>
                  <a:srgbClr val="C00000"/>
                </a:solidFill>
              </a:rPr>
              <a:t>: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Hãy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biểu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diễn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một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lực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15N </a:t>
            </a:r>
            <a:r>
              <a:rPr lang="en-US" b="1" i="1" dirty="0" err="1">
                <a:solidFill>
                  <a:srgbClr val="C00000"/>
                </a:solidFill>
              </a:rPr>
              <a:t>tác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dụng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lên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xe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lăn</a:t>
            </a:r>
            <a:r>
              <a:rPr lang="en-US" b="1" i="1" dirty="0">
                <a:solidFill>
                  <a:srgbClr val="C00000"/>
                </a:solidFill>
              </a:rPr>
              <a:t> B. Theo </a:t>
            </a:r>
            <a:r>
              <a:rPr lang="en-US" b="1" i="1" dirty="0" err="1">
                <a:solidFill>
                  <a:srgbClr val="C00000"/>
                </a:solidFill>
              </a:rPr>
              <a:t>các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yếu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tố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sau</a:t>
            </a:r>
            <a:r>
              <a:rPr lang="en-US" b="1" i="1" dirty="0">
                <a:solidFill>
                  <a:srgbClr val="C00000"/>
                </a:solidFill>
              </a:rPr>
              <a:t>:</a:t>
            </a:r>
          </a:p>
          <a:p>
            <a:pPr eaLnBrk="1" hangingPunct="1"/>
            <a:r>
              <a:rPr lang="en-US" b="1" i="1" dirty="0" err="1">
                <a:solidFill>
                  <a:srgbClr val="C00000"/>
                </a:solidFill>
              </a:rPr>
              <a:t>Điểm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đặt</a:t>
            </a:r>
            <a:r>
              <a:rPr lang="en-US" b="1" i="1" dirty="0">
                <a:solidFill>
                  <a:srgbClr val="C00000"/>
                </a:solidFill>
              </a:rPr>
              <a:t>  A.</a:t>
            </a:r>
          </a:p>
          <a:p>
            <a:pPr eaLnBrk="1" hangingPunct="1"/>
            <a:r>
              <a:rPr lang="en-US" b="1" i="1" dirty="0" err="1">
                <a:solidFill>
                  <a:srgbClr val="C00000"/>
                </a:solidFill>
              </a:rPr>
              <a:t>Phương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nằm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ngang</a:t>
            </a:r>
            <a:r>
              <a:rPr lang="en-US" b="1" i="1" dirty="0">
                <a:solidFill>
                  <a:srgbClr val="C00000"/>
                </a:solidFill>
              </a:rPr>
              <a:t>.</a:t>
            </a:r>
          </a:p>
          <a:p>
            <a:pPr eaLnBrk="1" hangingPunct="1"/>
            <a:r>
              <a:rPr lang="en-US" b="1" i="1" dirty="0" err="1">
                <a:solidFill>
                  <a:srgbClr val="C00000"/>
                </a:solidFill>
              </a:rPr>
              <a:t>Chiều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từ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trái</a:t>
            </a:r>
            <a:r>
              <a:rPr lang="en-US" b="1" i="1" dirty="0">
                <a:solidFill>
                  <a:srgbClr val="C00000"/>
                </a:solidFill>
              </a:rPr>
              <a:t> sang </a:t>
            </a:r>
            <a:r>
              <a:rPr lang="en-US" b="1" i="1" dirty="0" err="1">
                <a:solidFill>
                  <a:srgbClr val="C00000"/>
                </a:solidFill>
              </a:rPr>
              <a:t>phải</a:t>
            </a:r>
            <a:r>
              <a:rPr lang="en-US" b="1" i="1" dirty="0">
                <a:solidFill>
                  <a:srgbClr val="C00000"/>
                </a:solidFill>
              </a:rPr>
              <a:t>. </a:t>
            </a:r>
          </a:p>
          <a:p>
            <a:pPr eaLnBrk="1" hangingPunct="1"/>
            <a:r>
              <a:rPr lang="en-US" b="1" i="1" dirty="0" err="1">
                <a:solidFill>
                  <a:srgbClr val="C00000"/>
                </a:solidFill>
              </a:rPr>
              <a:t>Cường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độ</a:t>
            </a:r>
            <a:r>
              <a:rPr lang="en-US" b="1" i="1" dirty="0">
                <a:solidFill>
                  <a:srgbClr val="C00000"/>
                </a:solidFill>
              </a:rPr>
              <a:t> F = 15N </a:t>
            </a:r>
          </a:p>
        </p:txBody>
      </p:sp>
      <p:sp>
        <p:nvSpPr>
          <p:cNvPr id="14" name="Title 4"/>
          <p:cNvSpPr>
            <a:spLocks noGrp="1"/>
          </p:cNvSpPr>
          <p:nvPr>
            <p:ph type="title"/>
          </p:nvPr>
        </p:nvSpPr>
        <p:spPr>
          <a:xfrm>
            <a:off x="762000" y="0"/>
            <a:ext cx="8350045" cy="642689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BIỂU DIỄN LỰC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98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981200" y="3419475"/>
            <a:ext cx="2209800" cy="457200"/>
          </a:xfrm>
          <a:prstGeom prst="rect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2209800" y="3876675"/>
            <a:ext cx="1752600" cy="2286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2209800" y="3876675"/>
            <a:ext cx="533400" cy="5334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3429000" y="3863975"/>
            <a:ext cx="533400" cy="5334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1143000" y="4410075"/>
            <a:ext cx="7543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2806700" y="341947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C000"/>
                </a:solidFill>
              </a:rPr>
              <a:t>B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2743200" y="25146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 smtClean="0">
                <a:solidFill>
                  <a:srgbClr val="FF0066"/>
                </a:solidFill>
                <a:cs typeface="Times New Roman" panose="02020603050405020304" pitchFamily="18" charset="0"/>
              </a:rPr>
              <a:t>Tỉ</a:t>
            </a:r>
            <a:r>
              <a:rPr lang="en-US" b="1" dirty="0" smtClean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cs typeface="Times New Roman" panose="02020603050405020304" pitchFamily="18" charset="0"/>
              </a:rPr>
              <a:t>xích</a:t>
            </a:r>
            <a:r>
              <a:rPr lang="en-US" b="1" dirty="0" smtClean="0">
                <a:solidFill>
                  <a:srgbClr val="FF0066"/>
                </a:solidFill>
                <a:cs typeface="Times New Roman" panose="02020603050405020304" pitchFamily="18" charset="0"/>
              </a:rPr>
              <a:t> 1cm </a:t>
            </a:r>
            <a:r>
              <a:rPr lang="en-US" b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FF0066"/>
                </a:solidFill>
                <a:cs typeface="Times New Roman" panose="02020603050405020304" pitchFamily="18" charset="0"/>
              </a:rPr>
              <a:t> 5N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5181600" y="4826934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990000"/>
                </a:solidFill>
              </a:rPr>
              <a:t>5N</a:t>
            </a:r>
            <a:endParaRPr lang="en-US" dirty="0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4191000" y="3648075"/>
            <a:ext cx="25225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5041900" y="4791075"/>
            <a:ext cx="822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5880100" y="471487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5041900" y="471487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5029200" y="3648075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5867400" y="357187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>
            <a:off x="5029200" y="357187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4191000" y="3648075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5029200" y="357187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4191000" y="357187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6629400" y="3429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F</a:t>
            </a:r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>
            <a:off x="6629400" y="3429000"/>
            <a:ext cx="390525" cy="1588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4572000" y="311467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990000"/>
                </a:solidFill>
              </a:rPr>
              <a:t>F = 15N</a:t>
            </a:r>
            <a:endParaRPr lang="en-US" dirty="0"/>
          </a:p>
        </p:txBody>
      </p:sp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685800" y="5486400"/>
            <a:ext cx="3695700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66"/>
                </a:solidFill>
                <a:cs typeface="Times New Roman" panose="02020603050405020304" pitchFamily="18" charset="0"/>
              </a:rPr>
              <a:t>15N sẽ ứng với ….cm</a:t>
            </a:r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2743200" y="546874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002060"/>
                </a:solidFill>
              </a:rPr>
              <a:t> 3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4114800" y="3276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A</a:t>
            </a: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81147" y="627529"/>
            <a:ext cx="914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b="1" i="1" u="sng" dirty="0" err="1">
                <a:solidFill>
                  <a:srgbClr val="FF0066"/>
                </a:solidFill>
              </a:rPr>
              <a:t>Ví</a:t>
            </a:r>
            <a:r>
              <a:rPr lang="en-US" b="1" i="1" u="sng" dirty="0">
                <a:solidFill>
                  <a:srgbClr val="FF0066"/>
                </a:solidFill>
              </a:rPr>
              <a:t> </a:t>
            </a:r>
            <a:r>
              <a:rPr lang="en-US" b="1" i="1" u="sng" dirty="0" err="1">
                <a:solidFill>
                  <a:srgbClr val="FF0066"/>
                </a:solidFill>
              </a:rPr>
              <a:t>dụ</a:t>
            </a:r>
            <a:r>
              <a:rPr lang="en-US" b="1" i="1" u="sng" dirty="0">
                <a:solidFill>
                  <a:srgbClr val="FF0066"/>
                </a:solidFill>
              </a:rPr>
              <a:t>:</a:t>
            </a:r>
            <a:r>
              <a:rPr lang="en-US" b="1" i="1" dirty="0">
                <a:solidFill>
                  <a:srgbClr val="FF0066"/>
                </a:solidFill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</a:rPr>
              <a:t>Hãy</a:t>
            </a:r>
            <a:r>
              <a:rPr lang="en-US" b="1" dirty="0" smtClean="0">
                <a:solidFill>
                  <a:srgbClr val="FF0066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biểu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diễn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một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lực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 smtClean="0">
                <a:solidFill>
                  <a:srgbClr val="FF0066"/>
                </a:solidFill>
              </a:rPr>
              <a:t>15N </a:t>
            </a:r>
            <a:r>
              <a:rPr lang="en-US" b="1" dirty="0" err="1">
                <a:solidFill>
                  <a:srgbClr val="FF0066"/>
                </a:solidFill>
              </a:rPr>
              <a:t>tác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dụng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lên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xe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lăn</a:t>
            </a:r>
            <a:r>
              <a:rPr lang="en-US" b="1" dirty="0">
                <a:solidFill>
                  <a:srgbClr val="FF0066"/>
                </a:solidFill>
              </a:rPr>
              <a:t> B. </a:t>
            </a:r>
            <a:endParaRPr lang="en-US" b="1" dirty="0" smtClean="0">
              <a:solidFill>
                <a:srgbClr val="FF0066"/>
              </a:solidFill>
            </a:endParaRPr>
          </a:p>
          <a:p>
            <a:pPr algn="just" eaLnBrk="1" hangingPunct="1"/>
            <a:r>
              <a:rPr lang="en-US" b="1" i="1" dirty="0" smtClean="0">
                <a:solidFill>
                  <a:srgbClr val="FF0066"/>
                </a:solidFill>
              </a:rPr>
              <a:t>Theo </a:t>
            </a:r>
            <a:r>
              <a:rPr lang="en-US" b="1" i="1" dirty="0" err="1">
                <a:solidFill>
                  <a:srgbClr val="FF0066"/>
                </a:solidFill>
              </a:rPr>
              <a:t>các</a:t>
            </a:r>
            <a:r>
              <a:rPr lang="en-US" b="1" i="1" dirty="0">
                <a:solidFill>
                  <a:srgbClr val="FF0066"/>
                </a:solidFill>
              </a:rPr>
              <a:t> </a:t>
            </a:r>
            <a:r>
              <a:rPr lang="en-US" b="1" i="1" dirty="0" err="1">
                <a:solidFill>
                  <a:srgbClr val="FF0066"/>
                </a:solidFill>
              </a:rPr>
              <a:t>yếu</a:t>
            </a:r>
            <a:r>
              <a:rPr lang="en-US" b="1" i="1" dirty="0">
                <a:solidFill>
                  <a:srgbClr val="FF0066"/>
                </a:solidFill>
              </a:rPr>
              <a:t> </a:t>
            </a:r>
            <a:r>
              <a:rPr lang="en-US" b="1" i="1" dirty="0" err="1">
                <a:solidFill>
                  <a:srgbClr val="FF0066"/>
                </a:solidFill>
              </a:rPr>
              <a:t>tố</a:t>
            </a:r>
            <a:r>
              <a:rPr lang="en-US" b="1" i="1" dirty="0">
                <a:solidFill>
                  <a:srgbClr val="FF0066"/>
                </a:solidFill>
              </a:rPr>
              <a:t> </a:t>
            </a:r>
            <a:r>
              <a:rPr lang="en-US" b="1" i="1" dirty="0" err="1" smtClean="0">
                <a:solidFill>
                  <a:srgbClr val="FF0066"/>
                </a:solidFill>
              </a:rPr>
              <a:t>sau</a:t>
            </a:r>
            <a:r>
              <a:rPr lang="en-US" b="1" i="1" dirty="0" smtClean="0">
                <a:solidFill>
                  <a:srgbClr val="FF0066"/>
                </a:solidFill>
              </a:rPr>
              <a:t>:  </a:t>
            </a:r>
            <a:r>
              <a:rPr lang="en-US" b="1" i="1" dirty="0" err="1" smtClean="0">
                <a:solidFill>
                  <a:srgbClr val="FF0066"/>
                </a:solidFill>
              </a:rPr>
              <a:t>Điểm</a:t>
            </a:r>
            <a:r>
              <a:rPr lang="en-US" b="1" i="1" dirty="0" smtClean="0">
                <a:solidFill>
                  <a:srgbClr val="FF0066"/>
                </a:solidFill>
              </a:rPr>
              <a:t> </a:t>
            </a:r>
            <a:r>
              <a:rPr lang="en-US" b="1" i="1" dirty="0" err="1">
                <a:solidFill>
                  <a:srgbClr val="FF0066"/>
                </a:solidFill>
              </a:rPr>
              <a:t>đặt</a:t>
            </a:r>
            <a:r>
              <a:rPr lang="en-US" b="1" i="1" dirty="0">
                <a:solidFill>
                  <a:srgbClr val="FF0066"/>
                </a:solidFill>
              </a:rPr>
              <a:t>  </a:t>
            </a:r>
            <a:r>
              <a:rPr lang="en-US" b="1" i="1" dirty="0" smtClean="0">
                <a:solidFill>
                  <a:srgbClr val="FF0066"/>
                </a:solidFill>
              </a:rPr>
              <a:t>A.</a:t>
            </a:r>
          </a:p>
          <a:p>
            <a:pPr algn="just" eaLnBrk="1" hangingPunct="1"/>
            <a:r>
              <a:rPr lang="en-US" b="1" i="1" dirty="0">
                <a:solidFill>
                  <a:srgbClr val="FF0066"/>
                </a:solidFill>
              </a:rPr>
              <a:t> </a:t>
            </a:r>
            <a:r>
              <a:rPr lang="en-US" b="1" i="1" dirty="0" smtClean="0">
                <a:solidFill>
                  <a:srgbClr val="FF0066"/>
                </a:solidFill>
              </a:rPr>
              <a:t>                                   </a:t>
            </a:r>
            <a:r>
              <a:rPr lang="en-US" b="1" i="1" dirty="0" err="1" smtClean="0">
                <a:solidFill>
                  <a:srgbClr val="FF0066"/>
                </a:solidFill>
              </a:rPr>
              <a:t>Phương</a:t>
            </a:r>
            <a:r>
              <a:rPr lang="en-US" b="1" i="1" dirty="0" smtClean="0">
                <a:solidFill>
                  <a:srgbClr val="FF0066"/>
                </a:solidFill>
              </a:rPr>
              <a:t> </a:t>
            </a:r>
            <a:r>
              <a:rPr lang="en-US" b="1" i="1" dirty="0" err="1">
                <a:solidFill>
                  <a:srgbClr val="FF0066"/>
                </a:solidFill>
              </a:rPr>
              <a:t>nằm</a:t>
            </a:r>
            <a:r>
              <a:rPr lang="en-US" b="1" i="1" dirty="0">
                <a:solidFill>
                  <a:srgbClr val="FF0066"/>
                </a:solidFill>
              </a:rPr>
              <a:t> </a:t>
            </a:r>
            <a:r>
              <a:rPr lang="en-US" b="1" i="1" dirty="0" err="1" smtClean="0">
                <a:solidFill>
                  <a:srgbClr val="FF0066"/>
                </a:solidFill>
              </a:rPr>
              <a:t>ngang</a:t>
            </a:r>
            <a:r>
              <a:rPr lang="en-US" b="1" i="1" dirty="0" smtClean="0">
                <a:solidFill>
                  <a:srgbClr val="FF0066"/>
                </a:solidFill>
              </a:rPr>
              <a:t>.</a:t>
            </a:r>
          </a:p>
          <a:p>
            <a:pPr algn="just" eaLnBrk="1" hangingPunct="1"/>
            <a:r>
              <a:rPr lang="en-US" b="1" i="1" dirty="0">
                <a:solidFill>
                  <a:srgbClr val="FF0066"/>
                </a:solidFill>
              </a:rPr>
              <a:t> </a:t>
            </a:r>
            <a:r>
              <a:rPr lang="en-US" b="1" i="1" dirty="0" smtClean="0">
                <a:solidFill>
                  <a:srgbClr val="FF0066"/>
                </a:solidFill>
              </a:rPr>
              <a:t>                                   </a:t>
            </a:r>
            <a:r>
              <a:rPr lang="en-US" b="1" i="1" dirty="0" err="1" smtClean="0">
                <a:solidFill>
                  <a:srgbClr val="FF0066"/>
                </a:solidFill>
              </a:rPr>
              <a:t>Chiều</a:t>
            </a:r>
            <a:r>
              <a:rPr lang="en-US" b="1" i="1" dirty="0" smtClean="0">
                <a:solidFill>
                  <a:srgbClr val="FF0066"/>
                </a:solidFill>
              </a:rPr>
              <a:t> </a:t>
            </a:r>
            <a:r>
              <a:rPr lang="en-US" b="1" i="1" dirty="0" err="1">
                <a:solidFill>
                  <a:srgbClr val="FF0066"/>
                </a:solidFill>
              </a:rPr>
              <a:t>từ</a:t>
            </a:r>
            <a:r>
              <a:rPr lang="en-US" b="1" i="1" dirty="0">
                <a:solidFill>
                  <a:srgbClr val="FF0066"/>
                </a:solidFill>
              </a:rPr>
              <a:t> </a:t>
            </a:r>
            <a:r>
              <a:rPr lang="en-US" b="1" i="1" dirty="0" err="1">
                <a:solidFill>
                  <a:srgbClr val="FF0066"/>
                </a:solidFill>
              </a:rPr>
              <a:t>trái</a:t>
            </a:r>
            <a:r>
              <a:rPr lang="en-US" b="1" i="1" dirty="0">
                <a:solidFill>
                  <a:srgbClr val="FF0066"/>
                </a:solidFill>
              </a:rPr>
              <a:t> sang </a:t>
            </a:r>
            <a:r>
              <a:rPr lang="en-US" b="1" i="1" dirty="0" err="1">
                <a:solidFill>
                  <a:srgbClr val="FF0066"/>
                </a:solidFill>
              </a:rPr>
              <a:t>phải</a:t>
            </a:r>
            <a:r>
              <a:rPr lang="en-US" b="1" i="1" dirty="0">
                <a:solidFill>
                  <a:srgbClr val="FF0066"/>
                </a:solidFill>
              </a:rPr>
              <a:t>. </a:t>
            </a:r>
            <a:endParaRPr lang="en-US" b="1" i="1" dirty="0" smtClean="0">
              <a:solidFill>
                <a:srgbClr val="FF0066"/>
              </a:solidFill>
            </a:endParaRPr>
          </a:p>
          <a:p>
            <a:pPr algn="just" eaLnBrk="1" hangingPunct="1"/>
            <a:r>
              <a:rPr lang="en-US" b="1" i="1" dirty="0">
                <a:solidFill>
                  <a:srgbClr val="FF0066"/>
                </a:solidFill>
              </a:rPr>
              <a:t> </a:t>
            </a:r>
            <a:r>
              <a:rPr lang="en-US" b="1" i="1" dirty="0" smtClean="0">
                <a:solidFill>
                  <a:srgbClr val="FF0066"/>
                </a:solidFill>
              </a:rPr>
              <a:t>                                   </a:t>
            </a:r>
            <a:r>
              <a:rPr lang="en-US" b="1" i="1" dirty="0" err="1" smtClean="0">
                <a:solidFill>
                  <a:srgbClr val="FF0066"/>
                </a:solidFill>
              </a:rPr>
              <a:t>Cường</a:t>
            </a:r>
            <a:r>
              <a:rPr lang="en-US" b="1" i="1" dirty="0" smtClean="0">
                <a:solidFill>
                  <a:srgbClr val="FF0066"/>
                </a:solidFill>
              </a:rPr>
              <a:t> </a:t>
            </a:r>
            <a:r>
              <a:rPr lang="en-US" b="1" i="1" dirty="0" err="1">
                <a:solidFill>
                  <a:srgbClr val="FF0066"/>
                </a:solidFill>
              </a:rPr>
              <a:t>độ</a:t>
            </a:r>
            <a:r>
              <a:rPr lang="en-US" b="1" i="1" dirty="0">
                <a:solidFill>
                  <a:srgbClr val="FF0066"/>
                </a:solidFill>
              </a:rPr>
              <a:t> F = 15N </a:t>
            </a:r>
            <a:endParaRPr lang="en-US" b="1" i="1" dirty="0" smtClean="0">
              <a:solidFill>
                <a:srgbClr val="FF0066"/>
              </a:solidFill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/>
          </p:nvPr>
        </p:nvSpPr>
        <p:spPr>
          <a:xfrm>
            <a:off x="838200" y="0"/>
            <a:ext cx="8305800" cy="67945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147" y="32745"/>
            <a:ext cx="6046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/>
            <a:r>
              <a:rPr lang="en-US" sz="3600" b="1" i="1" dirty="0">
                <a:solidFill>
                  <a:srgbClr val="FF0066"/>
                </a:solidFill>
                <a:sym typeface="Wingdings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188788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28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8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8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8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8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3333 " pathEditMode="relative" ptsTypes="AA">
                                      <p:cBhvr>
                                        <p:cTn id="92" dur="2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3333 " pathEditMode="relative" ptsTypes="AA">
                                      <p:cBhvr>
                                        <p:cTn id="94" dur="2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4.44444E-6 L -0.00139 -0.1333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7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3333 " pathEditMode="relative" ptsTypes="AA">
                                      <p:cBhvr>
                                        <p:cTn id="98" dur="2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28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28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28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28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28677" grpId="0" animBg="1"/>
      <p:bldP spid="28678" grpId="0" animBg="1"/>
      <p:bldP spid="28679" grpId="0" animBg="1"/>
      <p:bldP spid="28680" grpId="0"/>
      <p:bldP spid="28681" grpId="0"/>
      <p:bldP spid="28682" grpId="0"/>
      <p:bldP spid="28682" grpId="1"/>
      <p:bldP spid="28683" grpId="0" animBg="1"/>
      <p:bldP spid="28684" grpId="0" animBg="1"/>
      <p:bldP spid="28684" grpId="1" animBg="1"/>
      <p:bldP spid="28685" grpId="0" animBg="1"/>
      <p:bldP spid="28685" grpId="1" animBg="1"/>
      <p:bldP spid="28686" grpId="0" animBg="1"/>
      <p:bldP spid="28686" grpId="1" animBg="1"/>
      <p:bldP spid="28687" grpId="0" animBg="1"/>
      <p:bldP spid="28688" grpId="0" animBg="1"/>
      <p:bldP spid="28689" grpId="0" animBg="1"/>
      <p:bldP spid="28690" grpId="0" animBg="1"/>
      <p:bldP spid="28691" grpId="0" animBg="1"/>
      <p:bldP spid="28692" grpId="0" animBg="1"/>
      <p:bldP spid="28693" grpId="0"/>
      <p:bldP spid="28694" grpId="0" animBg="1"/>
      <p:bldP spid="28696" grpId="0" animBg="1"/>
      <p:bldP spid="28696" grpId="1" animBg="1"/>
      <p:bldP spid="28697" grpId="0" build="allAtOnce"/>
      <p:bldP spid="286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705600" y="3962400"/>
            <a:ext cx="3048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 descr="Granite"/>
          <p:cNvSpPr>
            <a:spLocks noChangeArrowheads="1"/>
          </p:cNvSpPr>
          <p:nvPr/>
        </p:nvSpPr>
        <p:spPr bwMode="auto">
          <a:xfrm>
            <a:off x="0" y="4495800"/>
            <a:ext cx="9144000" cy="6858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AutoShape 4" descr="Green marble"/>
          <p:cNvSpPr>
            <a:spLocks noChangeArrowheads="1"/>
          </p:cNvSpPr>
          <p:nvPr/>
        </p:nvSpPr>
        <p:spPr bwMode="auto">
          <a:xfrm>
            <a:off x="3276600" y="3276600"/>
            <a:ext cx="1447800" cy="914400"/>
          </a:xfrm>
          <a:prstGeom prst="flowChartPunchedCard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3581400" y="4191000"/>
            <a:ext cx="304800" cy="3048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4114800" y="4191000"/>
            <a:ext cx="304800" cy="3048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029200" y="3581400"/>
            <a:ext cx="1676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6934200" y="3581400"/>
            <a:ext cx="1676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Oval 9"/>
          <p:cNvSpPr>
            <a:spLocks noChangeArrowheads="1"/>
          </p:cNvSpPr>
          <p:nvPr/>
        </p:nvSpPr>
        <p:spPr bwMode="auto">
          <a:xfrm>
            <a:off x="5181600" y="4191000"/>
            <a:ext cx="304800" cy="3048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Oval 10"/>
          <p:cNvSpPr>
            <a:spLocks noChangeArrowheads="1"/>
          </p:cNvSpPr>
          <p:nvPr/>
        </p:nvSpPr>
        <p:spPr bwMode="auto">
          <a:xfrm>
            <a:off x="6096000" y="4191000"/>
            <a:ext cx="304800" cy="3048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Oval 11"/>
          <p:cNvSpPr>
            <a:spLocks noChangeArrowheads="1"/>
          </p:cNvSpPr>
          <p:nvPr/>
        </p:nvSpPr>
        <p:spPr bwMode="auto">
          <a:xfrm>
            <a:off x="7162800" y="4191000"/>
            <a:ext cx="304800" cy="3048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Oval 12"/>
          <p:cNvSpPr>
            <a:spLocks noChangeArrowheads="1"/>
          </p:cNvSpPr>
          <p:nvPr/>
        </p:nvSpPr>
        <p:spPr bwMode="auto">
          <a:xfrm>
            <a:off x="8001000" y="4191000"/>
            <a:ext cx="304800" cy="3048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4724400" y="3962400"/>
            <a:ext cx="3048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0" y="4495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0" y="68580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đầu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tàu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kéo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toa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lực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kéo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10</a:t>
            </a:r>
            <a:r>
              <a:rPr lang="en-US" b="1" baseline="30000" dirty="0">
                <a:solidFill>
                  <a:srgbClr val="C00000"/>
                </a:solidFill>
                <a:cs typeface="Times New Roman" panose="02020603050405020304" pitchFamily="18" charset="0"/>
              </a:rPr>
              <a:t>6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N,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biểu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diễn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lực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này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như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thế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762000" y="16002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 smtClean="0">
                <a:solidFill>
                  <a:srgbClr val="006600"/>
                </a:solidFill>
                <a:cs typeface="Times New Roman" panose="02020603050405020304" pitchFamily="18" charset="0"/>
              </a:rPr>
              <a:t>Tỉ</a:t>
            </a:r>
            <a:r>
              <a:rPr lang="en-US" b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cs typeface="Times New Roman" panose="02020603050405020304" pitchFamily="18" charset="0"/>
              </a:rPr>
              <a:t>xích</a:t>
            </a:r>
            <a:r>
              <a:rPr lang="en-US" b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6600"/>
                </a:solidFill>
                <a:cs typeface="Times New Roman" panose="02020603050405020304" pitchFamily="18" charset="0"/>
              </a:rPr>
              <a:t>1cm </a:t>
            </a:r>
            <a:r>
              <a:rPr lang="en-US" b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006600"/>
                </a:solidFill>
                <a:cs typeface="Times New Roman" panose="02020603050405020304" pitchFamily="18" charset="0"/>
              </a:rPr>
              <a:t> 500.000 N</a:t>
            </a:r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6858000" y="1676400"/>
            <a:ext cx="1143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>
            <a:off x="6858000" y="1600200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8001000" y="1600200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6892412" y="1652646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500.000N</a:t>
            </a:r>
            <a:endParaRPr lang="en-US" sz="1800" b="1" dirty="0">
              <a:solidFill>
                <a:srgbClr val="006600"/>
              </a:solidFill>
              <a:cs typeface="Times New Roman" panose="02020603050405020304" pitchFamily="18" charset="0"/>
            </a:endParaRPr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 flipH="1">
            <a:off x="2743200" y="3962400"/>
            <a:ext cx="23034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4000500" y="3886200"/>
            <a:ext cx="0" cy="165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1752600" y="25146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2514600" y="3200400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6600"/>
                </a:solidFill>
                <a:latin typeface="Arial" charset="0"/>
              </a:rPr>
              <a:t>F</a:t>
            </a:r>
          </a:p>
        </p:txBody>
      </p:sp>
      <p:sp>
        <p:nvSpPr>
          <p:cNvPr id="29722" name="Line 26"/>
          <p:cNvSpPr>
            <a:spLocks noChangeShapeType="1"/>
          </p:cNvSpPr>
          <p:nvPr/>
        </p:nvSpPr>
        <p:spPr bwMode="auto">
          <a:xfrm>
            <a:off x="2514600" y="3276600"/>
            <a:ext cx="390525" cy="1588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3352800" y="34290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F = 10</a:t>
            </a:r>
            <a:r>
              <a:rPr lang="en-US" sz="2000" b="1" baseline="30000">
                <a:solidFill>
                  <a:srgbClr val="FFFF00"/>
                </a:solidFill>
                <a:latin typeface="Arial" charset="0"/>
              </a:rPr>
              <a:t>6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 N</a:t>
            </a:r>
          </a:p>
        </p:txBody>
      </p:sp>
      <p:sp>
        <p:nvSpPr>
          <p:cNvPr id="29724" name="Text Box 28"/>
          <p:cNvSpPr txBox="1">
            <a:spLocks noChangeArrowheads="1"/>
          </p:cNvSpPr>
          <p:nvPr/>
        </p:nvSpPr>
        <p:spPr bwMode="auto">
          <a:xfrm>
            <a:off x="1333500" y="2095266"/>
            <a:ext cx="647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990000"/>
                </a:solidFill>
                <a:cs typeface="Times New Roman" panose="02020603050405020304" pitchFamily="18" charset="0"/>
              </a:rPr>
              <a:t>10</a:t>
            </a:r>
            <a:r>
              <a:rPr lang="en-US" sz="2800" b="1" baseline="30000" dirty="0">
                <a:solidFill>
                  <a:srgbClr val="990000"/>
                </a:solidFill>
                <a:cs typeface="Times New Roman" panose="02020603050405020304" pitchFamily="18" charset="0"/>
              </a:rPr>
              <a:t>6</a:t>
            </a:r>
            <a:r>
              <a:rPr lang="en-US" sz="2800" b="1" dirty="0">
                <a:solidFill>
                  <a:srgbClr val="990000"/>
                </a:solidFill>
                <a:cs typeface="Times New Roman" panose="02020603050405020304" pitchFamily="18" charset="0"/>
              </a:rPr>
              <a:t>N = 1.000.000N ứng với mấy cm?</a:t>
            </a:r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1333500" y="2530475"/>
            <a:ext cx="541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990000"/>
                </a:solidFill>
                <a:cs typeface="Times New Roman" panose="02020603050405020304" pitchFamily="18" charset="0"/>
              </a:rPr>
              <a:t>10</a:t>
            </a:r>
            <a:r>
              <a:rPr lang="en-US" sz="2800" b="1" baseline="30000" dirty="0">
                <a:solidFill>
                  <a:srgbClr val="990000"/>
                </a:solidFill>
                <a:cs typeface="Times New Roman" panose="02020603050405020304" pitchFamily="18" charset="0"/>
              </a:rPr>
              <a:t>6</a:t>
            </a:r>
            <a:r>
              <a:rPr lang="en-US" sz="2800" b="1" dirty="0">
                <a:solidFill>
                  <a:srgbClr val="990000"/>
                </a:solidFill>
                <a:cs typeface="Times New Roman" panose="02020603050405020304" pitchFamily="18" charset="0"/>
              </a:rPr>
              <a:t>N = 1.000.000N </a:t>
            </a:r>
            <a:r>
              <a:rPr lang="en-US" sz="2800" b="1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 2</a:t>
            </a:r>
            <a:r>
              <a:rPr lang="en-US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cm</a:t>
            </a:r>
            <a:endParaRPr lang="en-US" sz="2800" b="1" dirty="0">
              <a:solidFill>
                <a:srgbClr val="99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Title 4"/>
          <p:cNvSpPr txBox="1">
            <a:spLocks/>
          </p:cNvSpPr>
          <p:nvPr/>
        </p:nvSpPr>
        <p:spPr>
          <a:xfrm>
            <a:off x="0" y="0"/>
            <a:ext cx="9144000" cy="67945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0" y="365313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07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29699" grpId="0" animBg="1"/>
      <p:bldP spid="29700" grpId="0" animBg="1"/>
      <p:bldP spid="29701" grpId="0" animBg="1"/>
      <p:bldP spid="29702" grpId="0" animBg="1"/>
      <p:bldP spid="29703" grpId="0" animBg="1"/>
      <p:bldP spid="29704" grpId="0" animBg="1"/>
      <p:bldP spid="29705" grpId="0" animBg="1"/>
      <p:bldP spid="29706" grpId="0" animBg="1"/>
      <p:bldP spid="29707" grpId="0" animBg="1"/>
      <p:bldP spid="29708" grpId="0" animBg="1"/>
      <p:bldP spid="29709" grpId="0" animBg="1"/>
      <p:bldP spid="29710" grpId="0" animBg="1"/>
      <p:bldP spid="29718" grpId="0" animBg="1"/>
      <p:bldP spid="29719" grpId="0" animBg="1"/>
      <p:bldP spid="29721" grpId="0"/>
      <p:bldP spid="29722" grpId="0" animBg="1"/>
      <p:bldP spid="29723" grpId="0"/>
      <p:bldP spid="29724" grpId="0"/>
      <p:bldP spid="29724" grpId="1"/>
      <p:bldP spid="29726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5638800" cy="6096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75" y="1495703"/>
            <a:ext cx="7005311" cy="7620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kg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1cm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10N)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04800" y="2365888"/>
            <a:ext cx="647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m= 5kg  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  <a:sym typeface="Wingdings" pitchFamily="2" charset="2"/>
              </a:rPr>
              <a:t> P = 10.m = 10.5 = 50 (N)</a:t>
            </a:r>
            <a:endParaRPr lang="en-US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6934200" y="914400"/>
            <a:ext cx="838200" cy="4572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5867400" y="1371600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211587" y="2950848"/>
            <a:ext cx="685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b="1" smtClean="0">
                <a:solidFill>
                  <a:srgbClr val="C00000"/>
                </a:solidFill>
                <a:cs typeface="Times New Roman" panose="02020603050405020304" pitchFamily="18" charset="0"/>
              </a:rPr>
              <a:t>Hãy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điểm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đặt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phương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chiều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độ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lớn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véc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tơ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trọng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lực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P?</a:t>
            </a: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211587" y="3886200"/>
            <a:ext cx="68369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1" u="sng" dirty="0" err="1">
                <a:solidFill>
                  <a:srgbClr val="0000FF"/>
                </a:solidFill>
              </a:rPr>
              <a:t>Điểm</a:t>
            </a:r>
            <a:r>
              <a:rPr lang="en-US" b="1" i="1" u="sng" dirty="0">
                <a:solidFill>
                  <a:srgbClr val="0000FF"/>
                </a:solidFill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</a:rPr>
              <a:t>đặt</a:t>
            </a:r>
            <a:r>
              <a:rPr lang="en-US" b="1" dirty="0">
                <a:solidFill>
                  <a:srgbClr val="0000FF"/>
                </a:solidFill>
              </a:rPr>
              <a:t> : </a:t>
            </a:r>
            <a:r>
              <a:rPr lang="en-US" b="1" dirty="0" err="1">
                <a:solidFill>
                  <a:srgbClr val="0000FF"/>
                </a:solidFill>
              </a:rPr>
              <a:t>vào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trọng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tâm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của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vật</a:t>
            </a:r>
            <a:r>
              <a:rPr lang="en-US" b="1" dirty="0">
                <a:solidFill>
                  <a:srgbClr val="0000FF"/>
                </a:solidFill>
              </a:rPr>
              <a:t>. </a:t>
            </a:r>
            <a:endParaRPr lang="en-US" b="1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en-US" b="1" i="1" u="sng" dirty="0" err="1" smtClean="0">
                <a:solidFill>
                  <a:srgbClr val="0000FF"/>
                </a:solidFill>
              </a:rPr>
              <a:t>Phương</a:t>
            </a:r>
            <a:r>
              <a:rPr lang="en-US" b="1" dirty="0">
                <a:solidFill>
                  <a:srgbClr val="0000FF"/>
                </a:solidFill>
              </a:rPr>
              <a:t>: </a:t>
            </a:r>
            <a:r>
              <a:rPr lang="en-US" b="1" dirty="0" err="1">
                <a:solidFill>
                  <a:srgbClr val="0000FF"/>
                </a:solidFill>
              </a:rPr>
              <a:t>thẳng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đứng</a:t>
            </a:r>
            <a:r>
              <a:rPr lang="en-US" b="1" dirty="0">
                <a:solidFill>
                  <a:srgbClr val="0000FF"/>
                </a:solidFill>
              </a:rPr>
              <a:t>.  </a:t>
            </a:r>
            <a:endParaRPr lang="en-US" b="1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en-US" b="1" i="1" u="sng" dirty="0" err="1" smtClean="0">
                <a:solidFill>
                  <a:srgbClr val="0000FF"/>
                </a:solidFill>
              </a:rPr>
              <a:t>Chiều</a:t>
            </a:r>
            <a:r>
              <a:rPr lang="en-US" b="1" i="1" u="sng" dirty="0">
                <a:solidFill>
                  <a:srgbClr val="0000FF"/>
                </a:solidFill>
              </a:rPr>
              <a:t>: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từ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trên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xuống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dưới</a:t>
            </a:r>
            <a:r>
              <a:rPr lang="en-US" b="1" dirty="0">
                <a:solidFill>
                  <a:srgbClr val="0000FF"/>
                </a:solidFill>
              </a:rPr>
              <a:t>. </a:t>
            </a:r>
            <a:endParaRPr lang="en-US" b="1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en-US" b="1" i="1" u="sng" dirty="0" err="1" smtClean="0">
                <a:solidFill>
                  <a:srgbClr val="0000FF"/>
                </a:solidFill>
              </a:rPr>
              <a:t>Độ</a:t>
            </a:r>
            <a:r>
              <a:rPr lang="en-US" b="1" i="1" u="sng" dirty="0" smtClean="0">
                <a:solidFill>
                  <a:srgbClr val="0000FF"/>
                </a:solidFill>
              </a:rPr>
              <a:t> </a:t>
            </a:r>
            <a:r>
              <a:rPr lang="en-US" b="1" i="1" u="sng" dirty="0" err="1" smtClean="0">
                <a:solidFill>
                  <a:srgbClr val="0000FF"/>
                </a:solidFill>
              </a:rPr>
              <a:t>lớn</a:t>
            </a:r>
            <a:r>
              <a:rPr lang="en-US" b="1" i="1" u="sng" dirty="0" smtClean="0">
                <a:solidFill>
                  <a:srgbClr val="0000FF"/>
                </a:solidFill>
              </a:rPr>
              <a:t>: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P= 50N </a:t>
            </a:r>
            <a:r>
              <a:rPr lang="en-US" b="1" dirty="0" err="1">
                <a:solidFill>
                  <a:srgbClr val="0000FF"/>
                </a:solidFill>
              </a:rPr>
              <a:t>ứng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với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5 </a:t>
            </a:r>
            <a:r>
              <a:rPr lang="en-US" b="1" dirty="0" err="1">
                <a:solidFill>
                  <a:srgbClr val="0000FF"/>
                </a:solidFill>
              </a:rPr>
              <a:t>đoạn</a:t>
            </a:r>
            <a:r>
              <a:rPr lang="en-US" b="1" dirty="0">
                <a:solidFill>
                  <a:srgbClr val="0000FF"/>
                </a:solidFill>
              </a:rPr>
              <a:t>, </a:t>
            </a:r>
            <a:r>
              <a:rPr lang="en-US" b="1" dirty="0" err="1">
                <a:solidFill>
                  <a:srgbClr val="0000FF"/>
                </a:solidFill>
              </a:rPr>
              <a:t>mỗi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đoạn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10N.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>
            <a:off x="7377113" y="1162050"/>
            <a:ext cx="76200" cy="381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>
            <a:off x="7316788" y="1905000"/>
            <a:ext cx="136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21"/>
          <p:cNvSpPr>
            <a:spLocks noChangeShapeType="1"/>
          </p:cNvSpPr>
          <p:nvPr/>
        </p:nvSpPr>
        <p:spPr bwMode="auto">
          <a:xfrm flipH="1">
            <a:off x="5943600" y="3810000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>
            <a:off x="7356475" y="3435350"/>
            <a:ext cx="136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3" name="Line 23"/>
          <p:cNvSpPr>
            <a:spLocks noChangeShapeType="1"/>
          </p:cNvSpPr>
          <p:nvPr/>
        </p:nvSpPr>
        <p:spPr bwMode="auto">
          <a:xfrm>
            <a:off x="7334250" y="2681288"/>
            <a:ext cx="136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4" name="Line 24"/>
          <p:cNvSpPr>
            <a:spLocks noChangeShapeType="1"/>
          </p:cNvSpPr>
          <p:nvPr/>
        </p:nvSpPr>
        <p:spPr bwMode="auto">
          <a:xfrm>
            <a:off x="7367588" y="4200525"/>
            <a:ext cx="136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7502619" y="4668091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6600"/>
                </a:solidFill>
              </a:rPr>
              <a:t>P</a:t>
            </a:r>
          </a:p>
        </p:txBody>
      </p:sp>
      <p:sp>
        <p:nvSpPr>
          <p:cNvPr id="30746" name="Line 26"/>
          <p:cNvSpPr>
            <a:spLocks noChangeShapeType="1"/>
          </p:cNvSpPr>
          <p:nvPr/>
        </p:nvSpPr>
        <p:spPr bwMode="auto">
          <a:xfrm>
            <a:off x="7564438" y="4767263"/>
            <a:ext cx="3048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7543800" y="2971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P= 50N</a:t>
            </a:r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0" y="685800"/>
            <a:ext cx="762000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cs typeface="Times New Roman" panose="02020603050405020304" pitchFamily="18" charset="0"/>
              </a:rPr>
              <a:t>C2:</a:t>
            </a:r>
          </a:p>
        </p:txBody>
      </p:sp>
      <p:sp>
        <p:nvSpPr>
          <p:cNvPr id="9236" name="Text Box 30"/>
          <p:cNvSpPr txBox="1">
            <a:spLocks noChangeArrowheads="1"/>
          </p:cNvSpPr>
          <p:nvPr/>
        </p:nvSpPr>
        <p:spPr bwMode="auto">
          <a:xfrm>
            <a:off x="5334000" y="5334000"/>
            <a:ext cx="342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9247" name="Text Box 37"/>
          <p:cNvSpPr txBox="1">
            <a:spLocks noChangeArrowheads="1"/>
          </p:cNvSpPr>
          <p:nvPr/>
        </p:nvSpPr>
        <p:spPr bwMode="auto">
          <a:xfrm>
            <a:off x="8705850" y="5450547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b="1" dirty="0">
              <a:latin typeface="Tahoma" charset="0"/>
            </a:endParaRPr>
          </a:p>
        </p:txBody>
      </p:sp>
      <p:sp>
        <p:nvSpPr>
          <p:cNvPr id="36" name="Title 4"/>
          <p:cNvSpPr txBox="1">
            <a:spLocks/>
          </p:cNvSpPr>
          <p:nvPr/>
        </p:nvSpPr>
        <p:spPr>
          <a:xfrm>
            <a:off x="0" y="0"/>
            <a:ext cx="9144000" cy="67945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9"/>
          <p:cNvGrpSpPr>
            <a:grpSpLocks/>
          </p:cNvGrpSpPr>
          <p:nvPr/>
        </p:nvGrpSpPr>
        <p:grpSpPr bwMode="auto">
          <a:xfrm>
            <a:off x="8077200" y="1566863"/>
            <a:ext cx="1219200" cy="457200"/>
            <a:chOff x="4548" y="3858"/>
            <a:chExt cx="828" cy="288"/>
          </a:xfrm>
        </p:grpSpPr>
        <p:sp>
          <p:nvSpPr>
            <p:cNvPr id="38" name="Line 40"/>
            <p:cNvSpPr>
              <a:spLocks noChangeShapeType="1"/>
            </p:cNvSpPr>
            <p:nvPr/>
          </p:nvSpPr>
          <p:spPr bwMode="auto">
            <a:xfrm>
              <a:off x="4551" y="388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" name="Group 41"/>
            <p:cNvGrpSpPr>
              <a:grpSpLocks/>
            </p:cNvGrpSpPr>
            <p:nvPr/>
          </p:nvGrpSpPr>
          <p:grpSpPr bwMode="auto">
            <a:xfrm>
              <a:off x="4548" y="3858"/>
              <a:ext cx="828" cy="288"/>
              <a:chOff x="4395" y="3858"/>
              <a:chExt cx="828" cy="288"/>
            </a:xfrm>
          </p:grpSpPr>
          <p:sp>
            <p:nvSpPr>
              <p:cNvPr id="40" name="Text Box 42"/>
              <p:cNvSpPr txBox="1">
                <a:spLocks noChangeArrowheads="1"/>
              </p:cNvSpPr>
              <p:nvPr/>
            </p:nvSpPr>
            <p:spPr bwMode="auto">
              <a:xfrm>
                <a:off x="4407" y="3858"/>
                <a:ext cx="81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 dirty="0" smtClean="0">
                    <a:solidFill>
                      <a:srgbClr val="0000FF"/>
                    </a:solidFill>
                  </a:rPr>
                  <a:t>10N</a:t>
                </a:r>
                <a:endParaRPr lang="en-US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1" name="Line 43"/>
              <p:cNvSpPr>
                <a:spLocks noChangeShapeType="1"/>
              </p:cNvSpPr>
              <p:nvPr/>
            </p:nvSpPr>
            <p:spPr bwMode="auto">
              <a:xfrm>
                <a:off x="4395" y="3906"/>
                <a:ext cx="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44"/>
              <p:cNvSpPr>
                <a:spLocks noChangeShapeType="1"/>
              </p:cNvSpPr>
              <p:nvPr/>
            </p:nvSpPr>
            <p:spPr bwMode="auto">
              <a:xfrm>
                <a:off x="5001" y="3885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733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  <p:bldP spid="30724" grpId="0"/>
      <p:bldP spid="30735" grpId="0" animBg="1"/>
      <p:bldP spid="30736" grpId="0" animBg="1"/>
      <p:bldP spid="30737" grpId="0"/>
      <p:bldP spid="30737" grpId="1"/>
      <p:bldP spid="30738" grpId="0"/>
      <p:bldP spid="30739" grpId="0" animBg="1"/>
      <p:bldP spid="30740" grpId="0" animBg="1"/>
      <p:bldP spid="30742" grpId="0" animBg="1"/>
      <p:bldP spid="30743" grpId="0" animBg="1"/>
      <p:bldP spid="30744" grpId="0" animBg="1"/>
      <p:bldP spid="30745" grpId="0"/>
      <p:bldP spid="30746" grpId="0" animBg="1"/>
      <p:bldP spid="30747" grpId="0"/>
      <p:bldP spid="307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C6CB-851B-4599-88D3-9C40196407A4}" type="datetime1">
              <a:rPr lang="en-US" smtClean="0"/>
              <a:t>7/29/2022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363976"/>
            <a:ext cx="840737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15000N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1cm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5000N)</a:t>
            </a: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457200" y="1524000"/>
            <a:ext cx="73564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1" u="sng" dirty="0" err="1">
                <a:solidFill>
                  <a:srgbClr val="0000FF"/>
                </a:solidFill>
              </a:rPr>
              <a:t>Điểm</a:t>
            </a:r>
            <a:r>
              <a:rPr lang="en-US" b="1" i="1" u="sng" dirty="0">
                <a:solidFill>
                  <a:srgbClr val="0000FF"/>
                </a:solidFill>
              </a:rPr>
              <a:t> </a:t>
            </a:r>
            <a:r>
              <a:rPr lang="en-US" b="1" i="1" u="sng" dirty="0" err="1" smtClean="0">
                <a:solidFill>
                  <a:srgbClr val="0000FF"/>
                </a:solidFill>
              </a:rPr>
              <a:t>đặt</a:t>
            </a:r>
            <a:r>
              <a:rPr lang="en-US" b="1" dirty="0" smtClean="0">
                <a:solidFill>
                  <a:srgbClr val="0000FF"/>
                </a:solidFill>
              </a:rPr>
              <a:t>: </a:t>
            </a:r>
            <a:r>
              <a:rPr lang="en-US" b="1" dirty="0" err="1">
                <a:solidFill>
                  <a:srgbClr val="0000FF"/>
                </a:solidFill>
              </a:rPr>
              <a:t>vào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trọng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tâm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của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vật</a:t>
            </a:r>
            <a:r>
              <a:rPr lang="en-US" b="1" dirty="0">
                <a:solidFill>
                  <a:srgbClr val="0000FF"/>
                </a:solidFill>
              </a:rPr>
              <a:t>. </a:t>
            </a:r>
            <a:endParaRPr lang="en-US" b="1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en-US" b="1" i="1" u="sng" dirty="0" err="1" smtClean="0">
                <a:solidFill>
                  <a:srgbClr val="0000FF"/>
                </a:solidFill>
              </a:rPr>
              <a:t>Phương</a:t>
            </a:r>
            <a:r>
              <a:rPr lang="en-US" b="1" dirty="0">
                <a:solidFill>
                  <a:srgbClr val="0000FF"/>
                </a:solidFill>
              </a:rPr>
              <a:t>: </a:t>
            </a:r>
            <a:r>
              <a:rPr lang="en-US" b="1" dirty="0" err="1" smtClean="0">
                <a:solidFill>
                  <a:srgbClr val="0000FF"/>
                </a:solidFill>
              </a:rPr>
              <a:t>nằm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ngang</a:t>
            </a:r>
            <a:r>
              <a:rPr lang="en-US" b="1" dirty="0" smtClean="0">
                <a:solidFill>
                  <a:srgbClr val="0000FF"/>
                </a:solidFill>
              </a:rPr>
              <a:t>.  </a:t>
            </a:r>
          </a:p>
          <a:p>
            <a:pPr eaLnBrk="1" hangingPunct="1"/>
            <a:r>
              <a:rPr lang="en-US" b="1" i="1" u="sng" dirty="0" err="1" smtClean="0">
                <a:solidFill>
                  <a:srgbClr val="0000FF"/>
                </a:solidFill>
              </a:rPr>
              <a:t>Chiều</a:t>
            </a:r>
            <a:r>
              <a:rPr lang="en-US" b="1" i="1" u="sng" dirty="0">
                <a:solidFill>
                  <a:srgbClr val="0000FF"/>
                </a:solidFill>
              </a:rPr>
              <a:t>: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từ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trái</a:t>
            </a:r>
            <a:r>
              <a:rPr lang="en-US" b="1" dirty="0" smtClean="0">
                <a:solidFill>
                  <a:srgbClr val="0000FF"/>
                </a:solidFill>
              </a:rPr>
              <a:t> sang </a:t>
            </a:r>
            <a:r>
              <a:rPr lang="en-US" b="1" dirty="0" err="1" smtClean="0">
                <a:solidFill>
                  <a:srgbClr val="0000FF"/>
                </a:solidFill>
              </a:rPr>
              <a:t>phải</a:t>
            </a:r>
            <a:r>
              <a:rPr lang="en-US" b="1" dirty="0" smtClean="0">
                <a:solidFill>
                  <a:srgbClr val="0000FF"/>
                </a:solidFill>
              </a:rPr>
              <a:t>. </a:t>
            </a:r>
          </a:p>
          <a:p>
            <a:pPr eaLnBrk="1" hangingPunct="1"/>
            <a:r>
              <a:rPr lang="en-US" b="1" i="1" u="sng" dirty="0" err="1" smtClean="0">
                <a:solidFill>
                  <a:srgbClr val="0000FF"/>
                </a:solidFill>
              </a:rPr>
              <a:t>Độ</a:t>
            </a:r>
            <a:r>
              <a:rPr lang="en-US" b="1" i="1" u="sng" dirty="0" smtClean="0">
                <a:solidFill>
                  <a:srgbClr val="0000FF"/>
                </a:solidFill>
              </a:rPr>
              <a:t> </a:t>
            </a:r>
            <a:r>
              <a:rPr lang="en-US" b="1" i="1" u="sng" dirty="0" err="1" smtClean="0">
                <a:solidFill>
                  <a:srgbClr val="0000FF"/>
                </a:solidFill>
              </a:rPr>
              <a:t>lớn</a:t>
            </a:r>
            <a:r>
              <a:rPr lang="en-US" b="1" i="1" u="sng" dirty="0" smtClean="0">
                <a:solidFill>
                  <a:srgbClr val="0000FF"/>
                </a:solidFill>
              </a:rPr>
              <a:t>:</a:t>
            </a:r>
            <a:r>
              <a:rPr lang="en-US" b="1" dirty="0" smtClean="0">
                <a:solidFill>
                  <a:srgbClr val="0000FF"/>
                </a:solidFill>
              </a:rPr>
              <a:t> F= 15000N </a:t>
            </a:r>
            <a:r>
              <a:rPr lang="en-US" b="1" dirty="0" err="1">
                <a:solidFill>
                  <a:srgbClr val="0000FF"/>
                </a:solidFill>
              </a:rPr>
              <a:t>ứng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với</a:t>
            </a:r>
            <a:r>
              <a:rPr lang="en-US" b="1" dirty="0" smtClean="0">
                <a:solidFill>
                  <a:srgbClr val="0000FF"/>
                </a:solidFill>
              </a:rPr>
              <a:t> 3 </a:t>
            </a:r>
            <a:r>
              <a:rPr lang="en-US" b="1" dirty="0" err="1">
                <a:solidFill>
                  <a:srgbClr val="0000FF"/>
                </a:solidFill>
              </a:rPr>
              <a:t>đoạn</a:t>
            </a:r>
            <a:r>
              <a:rPr lang="en-US" b="1" dirty="0">
                <a:solidFill>
                  <a:srgbClr val="0000FF"/>
                </a:solidFill>
              </a:rPr>
              <a:t>, </a:t>
            </a:r>
            <a:r>
              <a:rPr lang="en-US" b="1" dirty="0" err="1">
                <a:solidFill>
                  <a:srgbClr val="0000FF"/>
                </a:solidFill>
              </a:rPr>
              <a:t>mỗi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đoạn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5000N.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4793265" y="3388282"/>
            <a:ext cx="1524000" cy="533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827" y="3538499"/>
            <a:ext cx="3090940" cy="274344"/>
          </a:xfrm>
          <a:prstGeom prst="rect">
            <a:avLst/>
          </a:prstGeom>
        </p:spPr>
      </p:pic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8502624" y="3281363"/>
            <a:ext cx="361950" cy="471488"/>
            <a:chOff x="4896" y="3783"/>
            <a:chExt cx="228" cy="297"/>
          </a:xfrm>
        </p:grpSpPr>
        <p:sp>
          <p:nvSpPr>
            <p:cNvPr id="10" name="Text Box 37"/>
            <p:cNvSpPr txBox="1">
              <a:spLocks noChangeArrowheads="1"/>
            </p:cNvSpPr>
            <p:nvPr/>
          </p:nvSpPr>
          <p:spPr bwMode="auto">
            <a:xfrm>
              <a:off x="4896" y="3792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 dirty="0">
                  <a:latin typeface="Tahoma" charset="0"/>
                </a:rPr>
                <a:t>F</a:t>
              </a:r>
            </a:p>
          </p:txBody>
        </p:sp>
        <p:sp>
          <p:nvSpPr>
            <p:cNvPr id="11" name="Line 38"/>
            <p:cNvSpPr>
              <a:spLocks noChangeShapeType="1"/>
            </p:cNvSpPr>
            <p:nvPr/>
          </p:nvSpPr>
          <p:spPr bwMode="auto">
            <a:xfrm>
              <a:off x="4896" y="3783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39"/>
          <p:cNvGrpSpPr>
            <a:grpSpLocks/>
          </p:cNvGrpSpPr>
          <p:nvPr/>
        </p:nvGrpSpPr>
        <p:grpSpPr bwMode="auto">
          <a:xfrm>
            <a:off x="6553200" y="3201060"/>
            <a:ext cx="1371600" cy="457200"/>
            <a:chOff x="4548" y="3858"/>
            <a:chExt cx="828" cy="288"/>
          </a:xfrm>
        </p:grpSpPr>
        <p:sp>
          <p:nvSpPr>
            <p:cNvPr id="14" name="Line 40"/>
            <p:cNvSpPr>
              <a:spLocks noChangeShapeType="1"/>
            </p:cNvSpPr>
            <p:nvPr/>
          </p:nvSpPr>
          <p:spPr bwMode="auto">
            <a:xfrm>
              <a:off x="4551" y="388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" name="Group 41"/>
            <p:cNvGrpSpPr>
              <a:grpSpLocks/>
            </p:cNvGrpSpPr>
            <p:nvPr/>
          </p:nvGrpSpPr>
          <p:grpSpPr bwMode="auto">
            <a:xfrm>
              <a:off x="4548" y="3858"/>
              <a:ext cx="828" cy="288"/>
              <a:chOff x="4395" y="3858"/>
              <a:chExt cx="828" cy="288"/>
            </a:xfrm>
          </p:grpSpPr>
          <p:sp>
            <p:nvSpPr>
              <p:cNvPr id="16" name="Text Box 42"/>
              <p:cNvSpPr txBox="1">
                <a:spLocks noChangeArrowheads="1"/>
              </p:cNvSpPr>
              <p:nvPr/>
            </p:nvSpPr>
            <p:spPr bwMode="auto">
              <a:xfrm>
                <a:off x="4407" y="3858"/>
                <a:ext cx="81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 dirty="0">
                    <a:solidFill>
                      <a:srgbClr val="0000FF"/>
                    </a:solidFill>
                  </a:rPr>
                  <a:t>5000N</a:t>
                </a:r>
              </a:p>
            </p:txBody>
          </p:sp>
          <p:sp>
            <p:nvSpPr>
              <p:cNvPr id="17" name="Line 43"/>
              <p:cNvSpPr>
                <a:spLocks noChangeShapeType="1"/>
              </p:cNvSpPr>
              <p:nvPr/>
            </p:nvSpPr>
            <p:spPr bwMode="auto">
              <a:xfrm>
                <a:off x="4395" y="3906"/>
                <a:ext cx="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44"/>
              <p:cNvSpPr>
                <a:spLocks noChangeShapeType="1"/>
              </p:cNvSpPr>
              <p:nvPr/>
            </p:nvSpPr>
            <p:spPr bwMode="auto">
              <a:xfrm>
                <a:off x="5001" y="3885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309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4"/>
          <p:cNvSpPr txBox="1">
            <a:spLocks/>
          </p:cNvSpPr>
          <p:nvPr/>
        </p:nvSpPr>
        <p:spPr>
          <a:xfrm>
            <a:off x="0" y="-13447"/>
            <a:ext cx="9144000" cy="605135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0" y="596153"/>
            <a:ext cx="762000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FFFF00"/>
                </a:solidFill>
                <a:latin typeface="Arial" charset="0"/>
              </a:rPr>
              <a:t>C3:</a:t>
            </a:r>
            <a:endParaRPr lang="en-US" sz="28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786372" y="640377"/>
            <a:ext cx="83576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Diễn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tả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yếu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tố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4.4</a:t>
            </a:r>
          </a:p>
        </p:txBody>
      </p:sp>
      <p:grpSp>
        <p:nvGrpSpPr>
          <p:cNvPr id="37" name="Group 22"/>
          <p:cNvGrpSpPr>
            <a:grpSpLocks/>
          </p:cNvGrpSpPr>
          <p:nvPr/>
        </p:nvGrpSpPr>
        <p:grpSpPr bwMode="auto">
          <a:xfrm>
            <a:off x="150812" y="1273175"/>
            <a:ext cx="1068388" cy="1546225"/>
            <a:chOff x="529" y="526"/>
            <a:chExt cx="673" cy="974"/>
          </a:xfrm>
        </p:grpSpPr>
        <p:grpSp>
          <p:nvGrpSpPr>
            <p:cNvPr id="38" name="Group 23"/>
            <p:cNvGrpSpPr>
              <a:grpSpLocks/>
            </p:cNvGrpSpPr>
            <p:nvPr/>
          </p:nvGrpSpPr>
          <p:grpSpPr bwMode="auto">
            <a:xfrm>
              <a:off x="844" y="624"/>
              <a:ext cx="0" cy="576"/>
              <a:chOff x="2832" y="3120"/>
              <a:chExt cx="0" cy="576"/>
            </a:xfrm>
          </p:grpSpPr>
          <p:sp>
            <p:nvSpPr>
              <p:cNvPr id="45" name="Line 24"/>
              <p:cNvSpPr>
                <a:spLocks noChangeShapeType="1"/>
              </p:cNvSpPr>
              <p:nvPr/>
            </p:nvSpPr>
            <p:spPr bwMode="auto">
              <a:xfrm>
                <a:off x="2832" y="3120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arrow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25"/>
              <p:cNvSpPr>
                <a:spLocks noChangeShapeType="1"/>
              </p:cNvSpPr>
              <p:nvPr/>
            </p:nvSpPr>
            <p:spPr bwMode="auto">
              <a:xfrm>
                <a:off x="2832" y="3408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diamond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" name="Group 26"/>
            <p:cNvGrpSpPr>
              <a:grpSpLocks/>
            </p:cNvGrpSpPr>
            <p:nvPr/>
          </p:nvGrpSpPr>
          <p:grpSpPr bwMode="auto">
            <a:xfrm>
              <a:off x="529" y="526"/>
              <a:ext cx="673" cy="974"/>
              <a:chOff x="529" y="514"/>
              <a:chExt cx="673" cy="974"/>
            </a:xfrm>
          </p:grpSpPr>
          <p:sp>
            <p:nvSpPr>
              <p:cNvPr id="40" name="Rectangle 27"/>
              <p:cNvSpPr>
                <a:spLocks noChangeArrowheads="1"/>
              </p:cNvSpPr>
              <p:nvPr/>
            </p:nvSpPr>
            <p:spPr bwMode="auto">
              <a:xfrm>
                <a:off x="529" y="1200"/>
                <a:ext cx="624" cy="288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Text Box 28"/>
              <p:cNvSpPr txBox="1">
                <a:spLocks noChangeArrowheads="1"/>
              </p:cNvSpPr>
              <p:nvPr/>
            </p:nvSpPr>
            <p:spPr bwMode="auto">
              <a:xfrm>
                <a:off x="853" y="938"/>
                <a:ext cx="24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b="1" dirty="0">
                    <a:latin typeface="Tahoma" charset="0"/>
                  </a:rPr>
                  <a:t>A</a:t>
                </a:r>
              </a:p>
            </p:txBody>
          </p:sp>
          <p:grpSp>
            <p:nvGrpSpPr>
              <p:cNvPr id="42" name="Group 29"/>
              <p:cNvGrpSpPr>
                <a:grpSpLocks/>
              </p:cNvGrpSpPr>
              <p:nvPr/>
            </p:nvGrpSpPr>
            <p:grpSpPr bwMode="auto">
              <a:xfrm>
                <a:off x="866" y="514"/>
                <a:ext cx="336" cy="288"/>
                <a:chOff x="502" y="2880"/>
                <a:chExt cx="336" cy="288"/>
              </a:xfrm>
            </p:grpSpPr>
            <p:sp>
              <p:nvSpPr>
                <p:cNvPr id="43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528" y="2880"/>
                  <a:ext cx="31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en-US" b="1" dirty="0">
                      <a:solidFill>
                        <a:srgbClr val="FF0000"/>
                      </a:solidFill>
                      <a:latin typeface="Tahoma" charset="0"/>
                    </a:rPr>
                    <a:t>F</a:t>
                  </a:r>
                  <a:r>
                    <a:rPr lang="en-US" b="1" baseline="-25000" dirty="0">
                      <a:solidFill>
                        <a:srgbClr val="FF0000"/>
                      </a:solidFill>
                      <a:latin typeface="Tahoma" charset="0"/>
                    </a:rPr>
                    <a:t>1</a:t>
                  </a:r>
                  <a:endParaRPr lang="en-US" b="1" dirty="0">
                    <a:solidFill>
                      <a:srgbClr val="FF0000"/>
                    </a:solidFill>
                    <a:latin typeface="Tahoma" charset="0"/>
                  </a:endParaRPr>
                </a:p>
              </p:txBody>
            </p:sp>
            <p:sp>
              <p:nvSpPr>
                <p:cNvPr id="44" name="Line 31"/>
                <p:cNvSpPr>
                  <a:spLocks noChangeShapeType="1"/>
                </p:cNvSpPr>
                <p:nvPr/>
              </p:nvSpPr>
              <p:spPr bwMode="auto">
                <a:xfrm>
                  <a:off x="502" y="2915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7" name="Group 6"/>
          <p:cNvGrpSpPr>
            <a:grpSpLocks/>
          </p:cNvGrpSpPr>
          <p:nvPr/>
        </p:nvGrpSpPr>
        <p:grpSpPr bwMode="auto">
          <a:xfrm>
            <a:off x="2362200" y="2057400"/>
            <a:ext cx="2514600" cy="762000"/>
            <a:chOff x="0" y="2928"/>
            <a:chExt cx="1584" cy="480"/>
          </a:xfrm>
        </p:grpSpPr>
        <p:sp>
          <p:nvSpPr>
            <p:cNvPr id="48" name="Rectangle 7"/>
            <p:cNvSpPr>
              <a:spLocks noChangeArrowheads="1"/>
            </p:cNvSpPr>
            <p:nvPr/>
          </p:nvSpPr>
          <p:spPr bwMode="auto">
            <a:xfrm>
              <a:off x="0" y="3120"/>
              <a:ext cx="624" cy="28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8"/>
            <p:cNvSpPr txBox="1">
              <a:spLocks noChangeArrowheads="1"/>
            </p:cNvSpPr>
            <p:nvPr/>
          </p:nvSpPr>
          <p:spPr bwMode="auto">
            <a:xfrm>
              <a:off x="611" y="3015"/>
              <a:ext cx="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 dirty="0">
                  <a:latin typeface="Tahoma" charset="0"/>
                </a:rPr>
                <a:t>B</a:t>
              </a:r>
            </a:p>
          </p:txBody>
        </p:sp>
        <p:grpSp>
          <p:nvGrpSpPr>
            <p:cNvPr id="50" name="Group 9"/>
            <p:cNvGrpSpPr>
              <a:grpSpLocks/>
            </p:cNvGrpSpPr>
            <p:nvPr/>
          </p:nvGrpSpPr>
          <p:grpSpPr bwMode="auto">
            <a:xfrm>
              <a:off x="1248" y="2928"/>
              <a:ext cx="336" cy="288"/>
              <a:chOff x="502" y="2880"/>
              <a:chExt cx="336" cy="288"/>
            </a:xfrm>
          </p:grpSpPr>
          <p:sp>
            <p:nvSpPr>
              <p:cNvPr id="55" name="Text Box 10"/>
              <p:cNvSpPr txBox="1">
                <a:spLocks noChangeArrowheads="1"/>
              </p:cNvSpPr>
              <p:nvPr/>
            </p:nvSpPr>
            <p:spPr bwMode="auto">
              <a:xfrm>
                <a:off x="528" y="2880"/>
                <a:ext cx="31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b="1">
                    <a:solidFill>
                      <a:srgbClr val="FF0000"/>
                    </a:solidFill>
                    <a:latin typeface="Tahoma" charset="0"/>
                  </a:rPr>
                  <a:t>F</a:t>
                </a:r>
                <a:r>
                  <a:rPr lang="en-US" b="1" baseline="-25000">
                    <a:solidFill>
                      <a:srgbClr val="FF0000"/>
                    </a:solidFill>
                    <a:latin typeface="Tahoma" charset="0"/>
                  </a:rPr>
                  <a:t>2</a:t>
                </a:r>
                <a:endParaRPr lang="en-US" b="1">
                  <a:solidFill>
                    <a:srgbClr val="FF0000"/>
                  </a:solidFill>
                  <a:latin typeface="Tahoma" charset="0"/>
                </a:endParaRPr>
              </a:p>
            </p:txBody>
          </p:sp>
          <p:sp>
            <p:nvSpPr>
              <p:cNvPr id="56" name="Line 11"/>
              <p:cNvSpPr>
                <a:spLocks noChangeShapeType="1"/>
              </p:cNvSpPr>
              <p:nvPr/>
            </p:nvSpPr>
            <p:spPr bwMode="auto">
              <a:xfrm>
                <a:off x="502" y="2915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" name="Group 12"/>
            <p:cNvGrpSpPr>
              <a:grpSpLocks/>
            </p:cNvGrpSpPr>
            <p:nvPr/>
          </p:nvGrpSpPr>
          <p:grpSpPr bwMode="auto">
            <a:xfrm>
              <a:off x="620" y="3263"/>
              <a:ext cx="865" cy="1"/>
              <a:chOff x="672" y="3215"/>
              <a:chExt cx="865" cy="1"/>
            </a:xfrm>
          </p:grpSpPr>
          <p:sp>
            <p:nvSpPr>
              <p:cNvPr id="52" name="Line 13"/>
              <p:cNvSpPr>
                <a:spLocks noChangeShapeType="1"/>
              </p:cNvSpPr>
              <p:nvPr/>
            </p:nvSpPr>
            <p:spPr bwMode="auto">
              <a:xfrm rot="5400000">
                <a:off x="1393" y="3071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arrow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14"/>
              <p:cNvSpPr>
                <a:spLocks noChangeShapeType="1"/>
              </p:cNvSpPr>
              <p:nvPr/>
            </p:nvSpPr>
            <p:spPr bwMode="auto">
              <a:xfrm rot="5400000">
                <a:off x="1105" y="3071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diamond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Line 15"/>
              <p:cNvSpPr>
                <a:spLocks noChangeShapeType="1"/>
              </p:cNvSpPr>
              <p:nvPr/>
            </p:nvSpPr>
            <p:spPr bwMode="auto">
              <a:xfrm rot="5400000">
                <a:off x="816" y="3072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diamond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8" name="Group 33"/>
          <p:cNvGrpSpPr>
            <a:grpSpLocks/>
          </p:cNvGrpSpPr>
          <p:nvPr/>
        </p:nvGrpSpPr>
        <p:grpSpPr bwMode="auto">
          <a:xfrm>
            <a:off x="5927535" y="1225232"/>
            <a:ext cx="3090863" cy="1676400"/>
            <a:chOff x="0" y="2933"/>
            <a:chExt cx="1947" cy="1056"/>
          </a:xfrm>
        </p:grpSpPr>
        <p:sp>
          <p:nvSpPr>
            <p:cNvPr id="60" name="Text Box 34"/>
            <p:cNvSpPr txBox="1">
              <a:spLocks noChangeArrowheads="1"/>
            </p:cNvSpPr>
            <p:nvPr/>
          </p:nvSpPr>
          <p:spPr bwMode="auto">
            <a:xfrm>
              <a:off x="493" y="3195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/>
                <a:t>C</a:t>
              </a:r>
            </a:p>
          </p:txBody>
        </p:sp>
        <p:grpSp>
          <p:nvGrpSpPr>
            <p:cNvPr id="61" name="Group 35"/>
            <p:cNvGrpSpPr>
              <a:grpSpLocks/>
            </p:cNvGrpSpPr>
            <p:nvPr/>
          </p:nvGrpSpPr>
          <p:grpSpPr bwMode="auto">
            <a:xfrm>
              <a:off x="1344" y="2933"/>
              <a:ext cx="323" cy="288"/>
              <a:chOff x="502" y="2885"/>
              <a:chExt cx="323" cy="288"/>
            </a:xfrm>
          </p:grpSpPr>
          <p:sp>
            <p:nvSpPr>
              <p:cNvPr id="73" name="Text Box 36"/>
              <p:cNvSpPr txBox="1">
                <a:spLocks noChangeArrowheads="1"/>
              </p:cNvSpPr>
              <p:nvPr/>
            </p:nvSpPr>
            <p:spPr bwMode="auto">
              <a:xfrm>
                <a:off x="528" y="2885"/>
                <a:ext cx="29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b="1">
                    <a:solidFill>
                      <a:srgbClr val="FF0000"/>
                    </a:solidFill>
                  </a:rPr>
                  <a:t>F</a:t>
                </a:r>
                <a:r>
                  <a:rPr lang="en-US" b="1" baseline="-25000">
                    <a:solidFill>
                      <a:srgbClr val="FF0000"/>
                    </a:solidFill>
                  </a:rPr>
                  <a:t>3</a:t>
                </a:r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74" name="Line 37"/>
              <p:cNvSpPr>
                <a:spLocks noChangeShapeType="1"/>
              </p:cNvSpPr>
              <p:nvPr/>
            </p:nvSpPr>
            <p:spPr bwMode="auto">
              <a:xfrm>
                <a:off x="502" y="2915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" name="Group 38"/>
            <p:cNvGrpSpPr>
              <a:grpSpLocks/>
            </p:cNvGrpSpPr>
            <p:nvPr/>
          </p:nvGrpSpPr>
          <p:grpSpPr bwMode="auto">
            <a:xfrm rot="-2212194">
              <a:off x="546" y="3242"/>
              <a:ext cx="865" cy="1"/>
              <a:chOff x="672" y="3215"/>
              <a:chExt cx="865" cy="1"/>
            </a:xfrm>
          </p:grpSpPr>
          <p:sp>
            <p:nvSpPr>
              <p:cNvPr id="70" name="Line 39"/>
              <p:cNvSpPr>
                <a:spLocks noChangeShapeType="1"/>
              </p:cNvSpPr>
              <p:nvPr/>
            </p:nvSpPr>
            <p:spPr bwMode="auto">
              <a:xfrm rot="5400000">
                <a:off x="1393" y="3071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arrow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Line 40"/>
              <p:cNvSpPr>
                <a:spLocks noChangeShapeType="1"/>
              </p:cNvSpPr>
              <p:nvPr/>
            </p:nvSpPr>
            <p:spPr bwMode="auto">
              <a:xfrm rot="5400000">
                <a:off x="1105" y="3071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diamond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Line 41"/>
              <p:cNvSpPr>
                <a:spLocks noChangeShapeType="1"/>
              </p:cNvSpPr>
              <p:nvPr/>
            </p:nvSpPr>
            <p:spPr bwMode="auto">
              <a:xfrm rot="5400000">
                <a:off x="816" y="3072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diamond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3" name="Oval 42"/>
            <p:cNvSpPr>
              <a:spLocks noChangeArrowheads="1"/>
            </p:cNvSpPr>
            <p:nvPr/>
          </p:nvSpPr>
          <p:spPr bwMode="auto">
            <a:xfrm>
              <a:off x="384" y="3456"/>
              <a:ext cx="288" cy="28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43"/>
            <p:cNvSpPr>
              <a:spLocks noChangeShapeType="1"/>
            </p:cNvSpPr>
            <p:nvPr/>
          </p:nvSpPr>
          <p:spPr bwMode="auto">
            <a:xfrm>
              <a:off x="39" y="3757"/>
              <a:ext cx="1869" cy="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44"/>
            <p:cNvSpPr>
              <a:spLocks noChangeShapeType="1"/>
            </p:cNvSpPr>
            <p:nvPr/>
          </p:nvSpPr>
          <p:spPr bwMode="auto">
            <a:xfrm flipV="1">
              <a:off x="816" y="3312"/>
              <a:ext cx="576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Text Box 45"/>
            <p:cNvSpPr txBox="1">
              <a:spLocks noChangeArrowheads="1"/>
            </p:cNvSpPr>
            <p:nvPr/>
          </p:nvSpPr>
          <p:spPr bwMode="auto">
            <a:xfrm>
              <a:off x="0" y="3701"/>
              <a:ext cx="2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/>
                <a:t>x </a:t>
              </a:r>
            </a:p>
          </p:txBody>
        </p:sp>
        <p:sp>
          <p:nvSpPr>
            <p:cNvPr id="67" name="Text Box 46"/>
            <p:cNvSpPr txBox="1">
              <a:spLocks noChangeArrowheads="1"/>
            </p:cNvSpPr>
            <p:nvPr/>
          </p:nvSpPr>
          <p:spPr bwMode="auto">
            <a:xfrm>
              <a:off x="1735" y="3701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 dirty="0"/>
                <a:t>y</a:t>
              </a:r>
            </a:p>
          </p:txBody>
        </p:sp>
        <p:sp>
          <p:nvSpPr>
            <p:cNvPr id="68" name="Text Box 47"/>
            <p:cNvSpPr txBox="1">
              <a:spLocks noChangeArrowheads="1"/>
            </p:cNvSpPr>
            <p:nvPr/>
          </p:nvSpPr>
          <p:spPr bwMode="auto">
            <a:xfrm>
              <a:off x="1056" y="3447"/>
              <a:ext cx="3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 dirty="0"/>
                <a:t>30</a:t>
              </a:r>
              <a:r>
                <a:rPr lang="en-US" b="1" baseline="30000" dirty="0"/>
                <a:t>o</a:t>
              </a:r>
              <a:endParaRPr lang="en-US" b="1" dirty="0"/>
            </a:p>
          </p:txBody>
        </p:sp>
        <p:sp>
          <p:nvSpPr>
            <p:cNvPr id="69" name="Arc 48"/>
            <p:cNvSpPr>
              <a:spLocks/>
            </p:cNvSpPr>
            <p:nvPr/>
          </p:nvSpPr>
          <p:spPr bwMode="auto">
            <a:xfrm>
              <a:off x="982" y="3648"/>
              <a:ext cx="48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" name="Group 50"/>
          <p:cNvGrpSpPr>
            <a:grpSpLocks/>
          </p:cNvGrpSpPr>
          <p:nvPr/>
        </p:nvGrpSpPr>
        <p:grpSpPr bwMode="auto">
          <a:xfrm>
            <a:off x="3048000" y="1223169"/>
            <a:ext cx="838200" cy="398462"/>
            <a:chOff x="126" y="1527"/>
            <a:chExt cx="528" cy="251"/>
          </a:xfrm>
        </p:grpSpPr>
        <p:sp>
          <p:nvSpPr>
            <p:cNvPr id="82" name="Text Box 51"/>
            <p:cNvSpPr txBox="1">
              <a:spLocks noChangeArrowheads="1"/>
            </p:cNvSpPr>
            <p:nvPr/>
          </p:nvSpPr>
          <p:spPr bwMode="auto">
            <a:xfrm>
              <a:off x="126" y="1527"/>
              <a:ext cx="5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>
                  <a:solidFill>
                    <a:srgbClr val="33CC33"/>
                  </a:solidFill>
                  <a:latin typeface="Arial" charset="0"/>
                </a:rPr>
                <a:t>10N</a:t>
              </a:r>
            </a:p>
          </p:txBody>
        </p:sp>
        <p:grpSp>
          <p:nvGrpSpPr>
            <p:cNvPr id="83" name="Group 52"/>
            <p:cNvGrpSpPr>
              <a:grpSpLocks/>
            </p:cNvGrpSpPr>
            <p:nvPr/>
          </p:nvGrpSpPr>
          <p:grpSpPr bwMode="auto">
            <a:xfrm>
              <a:off x="144" y="1680"/>
              <a:ext cx="352" cy="98"/>
              <a:chOff x="144" y="1680"/>
              <a:chExt cx="352" cy="98"/>
            </a:xfrm>
          </p:grpSpPr>
          <p:sp>
            <p:nvSpPr>
              <p:cNvPr id="84" name="Line 53"/>
              <p:cNvSpPr>
                <a:spLocks noChangeShapeType="1"/>
              </p:cNvSpPr>
              <p:nvPr/>
            </p:nvSpPr>
            <p:spPr bwMode="auto">
              <a:xfrm>
                <a:off x="153" y="1728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54"/>
              <p:cNvSpPr>
                <a:spLocks noChangeShapeType="1"/>
              </p:cNvSpPr>
              <p:nvPr/>
            </p:nvSpPr>
            <p:spPr bwMode="auto">
              <a:xfrm>
                <a:off x="496" y="1682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55"/>
              <p:cNvSpPr>
                <a:spLocks noChangeShapeType="1"/>
              </p:cNvSpPr>
              <p:nvPr/>
            </p:nvSpPr>
            <p:spPr bwMode="auto">
              <a:xfrm>
                <a:off x="144" y="1680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0" name="Text Box 18"/>
          <p:cNvSpPr txBox="1">
            <a:spLocks noChangeArrowheads="1"/>
          </p:cNvSpPr>
          <p:nvPr/>
        </p:nvSpPr>
        <p:spPr bwMode="auto">
          <a:xfrm>
            <a:off x="397525" y="4390392"/>
            <a:ext cx="73564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1" dirty="0" err="1">
                <a:solidFill>
                  <a:srgbClr val="0000FF"/>
                </a:solidFill>
              </a:rPr>
              <a:t>Điểm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đặt</a:t>
            </a:r>
            <a:r>
              <a:rPr lang="en-US" b="1" dirty="0" smtClean="0">
                <a:solidFill>
                  <a:srgbClr val="0000FF"/>
                </a:solidFill>
              </a:rPr>
              <a:t>:</a:t>
            </a:r>
          </a:p>
          <a:p>
            <a:pPr eaLnBrk="1" hangingPunct="1"/>
            <a:r>
              <a:rPr lang="en-US" b="1" i="1" dirty="0" err="1" smtClean="0">
                <a:solidFill>
                  <a:srgbClr val="0000FF"/>
                </a:solidFill>
              </a:rPr>
              <a:t>Phương</a:t>
            </a:r>
            <a:r>
              <a:rPr lang="en-US" b="1" dirty="0" smtClean="0">
                <a:solidFill>
                  <a:srgbClr val="0000FF"/>
                </a:solidFill>
              </a:rPr>
              <a:t>:</a:t>
            </a:r>
          </a:p>
          <a:p>
            <a:pPr eaLnBrk="1" hangingPunct="1"/>
            <a:r>
              <a:rPr lang="en-US" b="1" i="1" dirty="0" err="1" smtClean="0">
                <a:solidFill>
                  <a:srgbClr val="0000FF"/>
                </a:solidFill>
              </a:rPr>
              <a:t>Chiều</a:t>
            </a:r>
            <a:r>
              <a:rPr lang="en-US" b="1" i="1" dirty="0">
                <a:solidFill>
                  <a:srgbClr val="0000FF"/>
                </a:solidFill>
              </a:rPr>
              <a:t>: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endParaRPr lang="en-US" b="1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en-US" b="1" i="1" dirty="0" err="1" smtClean="0">
                <a:solidFill>
                  <a:srgbClr val="0000FF"/>
                </a:solidFill>
              </a:rPr>
              <a:t>Độ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lớn</a:t>
            </a:r>
            <a:r>
              <a:rPr lang="en-US" b="1" i="1" dirty="0" smtClean="0">
                <a:solidFill>
                  <a:srgbClr val="0000FF"/>
                </a:solidFill>
              </a:rPr>
              <a:t>: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09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786372" y="640377"/>
            <a:ext cx="83576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Diễn</a:t>
            </a:r>
            <a:r>
              <a:rPr lang="en-US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tả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bằng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lời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yếu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tố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lực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vẽ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4.4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48000" y="2932113"/>
            <a:ext cx="6019800" cy="1200471"/>
            <a:chOff x="1190" y="2938"/>
            <a:chExt cx="4570" cy="1031"/>
          </a:xfrm>
        </p:grpSpPr>
        <p:sp>
          <p:nvSpPr>
            <p:cNvPr id="11331" name="Text Box 4"/>
            <p:cNvSpPr txBox="1">
              <a:spLocks noChangeArrowheads="1"/>
            </p:cNvSpPr>
            <p:nvPr/>
          </p:nvSpPr>
          <p:spPr bwMode="auto">
            <a:xfrm>
              <a:off x="1190" y="2938"/>
              <a:ext cx="4570" cy="1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/>
              <a:r>
                <a:rPr lang="en-US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b="1" baseline="-25000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Điểm đặt tại B, phương nằm ngang, chiều từ trái sang phải, cường độ lực </a:t>
              </a:r>
              <a:endParaRPr lang="en-US" b="1" dirty="0" smtClean="0">
                <a:solidFill>
                  <a:srgbClr val="0000CC"/>
                </a:solidFill>
                <a:cs typeface="Times New Roman" panose="02020603050405020304" pitchFamily="18" charset="0"/>
              </a:endParaRPr>
            </a:p>
            <a:p>
              <a:pPr algn="just"/>
              <a:r>
                <a:rPr lang="en-US" b="1" dirty="0" smtClean="0">
                  <a:solidFill>
                    <a:srgbClr val="0000CC"/>
                  </a:solidFill>
                  <a:cs typeface="Times New Roman" panose="02020603050405020304" pitchFamily="18" charset="0"/>
                </a:rPr>
                <a:t>F</a:t>
              </a:r>
              <a:r>
                <a:rPr lang="en-US" b="1" baseline="-25000" dirty="0" smtClean="0">
                  <a:solidFill>
                    <a:srgbClr val="0000CC"/>
                  </a:solidFill>
                  <a:cs typeface="Times New Roman" panose="02020603050405020304" pitchFamily="18" charset="0"/>
                </a:rPr>
                <a:t>2 </a:t>
              </a:r>
              <a:r>
                <a:rPr lang="en-US" b="1" dirty="0" smtClean="0">
                  <a:solidFill>
                    <a:srgbClr val="0000CC"/>
                  </a:solidFill>
                  <a:cs typeface="Times New Roman" panose="02020603050405020304" pitchFamily="18" charset="0"/>
                </a:rPr>
                <a:t>= 30N</a:t>
              </a:r>
              <a:r>
                <a:rPr lang="en-US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1332" name="Line 5"/>
            <p:cNvSpPr>
              <a:spLocks noChangeShapeType="1"/>
            </p:cNvSpPr>
            <p:nvPr/>
          </p:nvSpPr>
          <p:spPr bwMode="auto">
            <a:xfrm>
              <a:off x="1200" y="2967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3785" y="2781300"/>
            <a:ext cx="2514600" cy="762000"/>
            <a:chOff x="0" y="2928"/>
            <a:chExt cx="1584" cy="480"/>
          </a:xfrm>
        </p:grpSpPr>
        <p:sp>
          <p:nvSpPr>
            <p:cNvPr id="11322" name="Rectangle 7"/>
            <p:cNvSpPr>
              <a:spLocks noChangeArrowheads="1"/>
            </p:cNvSpPr>
            <p:nvPr/>
          </p:nvSpPr>
          <p:spPr bwMode="auto">
            <a:xfrm>
              <a:off x="0" y="3120"/>
              <a:ext cx="624" cy="28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3" name="Text Box 8"/>
            <p:cNvSpPr txBox="1">
              <a:spLocks noChangeArrowheads="1"/>
            </p:cNvSpPr>
            <p:nvPr/>
          </p:nvSpPr>
          <p:spPr bwMode="auto">
            <a:xfrm>
              <a:off x="611" y="3015"/>
              <a:ext cx="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>
                  <a:latin typeface="Tahoma" charset="0"/>
                </a:rPr>
                <a:t>B</a:t>
              </a:r>
            </a:p>
          </p:txBody>
        </p:sp>
        <p:grpSp>
          <p:nvGrpSpPr>
            <p:cNvPr id="11324" name="Group 9"/>
            <p:cNvGrpSpPr>
              <a:grpSpLocks/>
            </p:cNvGrpSpPr>
            <p:nvPr/>
          </p:nvGrpSpPr>
          <p:grpSpPr bwMode="auto">
            <a:xfrm>
              <a:off x="1248" y="2928"/>
              <a:ext cx="336" cy="288"/>
              <a:chOff x="502" y="2880"/>
              <a:chExt cx="336" cy="288"/>
            </a:xfrm>
          </p:grpSpPr>
          <p:sp>
            <p:nvSpPr>
              <p:cNvPr id="11329" name="Text Box 10"/>
              <p:cNvSpPr txBox="1">
                <a:spLocks noChangeArrowheads="1"/>
              </p:cNvSpPr>
              <p:nvPr/>
            </p:nvSpPr>
            <p:spPr bwMode="auto">
              <a:xfrm>
                <a:off x="528" y="2880"/>
                <a:ext cx="31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b="1">
                    <a:solidFill>
                      <a:srgbClr val="FF0000"/>
                    </a:solidFill>
                    <a:latin typeface="Tahoma" charset="0"/>
                  </a:rPr>
                  <a:t>F</a:t>
                </a:r>
                <a:r>
                  <a:rPr lang="en-US" b="1" baseline="-25000">
                    <a:solidFill>
                      <a:srgbClr val="FF0000"/>
                    </a:solidFill>
                    <a:latin typeface="Tahoma" charset="0"/>
                  </a:rPr>
                  <a:t>2</a:t>
                </a:r>
                <a:endParaRPr lang="en-US" b="1">
                  <a:solidFill>
                    <a:srgbClr val="FF0000"/>
                  </a:solidFill>
                  <a:latin typeface="Tahoma" charset="0"/>
                </a:endParaRPr>
              </a:p>
            </p:txBody>
          </p:sp>
          <p:sp>
            <p:nvSpPr>
              <p:cNvPr id="11330" name="Line 11"/>
              <p:cNvSpPr>
                <a:spLocks noChangeShapeType="1"/>
              </p:cNvSpPr>
              <p:nvPr/>
            </p:nvSpPr>
            <p:spPr bwMode="auto">
              <a:xfrm>
                <a:off x="502" y="2915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25" name="Group 12"/>
            <p:cNvGrpSpPr>
              <a:grpSpLocks/>
            </p:cNvGrpSpPr>
            <p:nvPr/>
          </p:nvGrpSpPr>
          <p:grpSpPr bwMode="auto">
            <a:xfrm>
              <a:off x="620" y="3263"/>
              <a:ext cx="865" cy="1"/>
              <a:chOff x="672" y="3215"/>
              <a:chExt cx="865" cy="1"/>
            </a:xfrm>
          </p:grpSpPr>
          <p:sp>
            <p:nvSpPr>
              <p:cNvPr id="11326" name="Line 13"/>
              <p:cNvSpPr>
                <a:spLocks noChangeShapeType="1"/>
              </p:cNvSpPr>
              <p:nvPr/>
            </p:nvSpPr>
            <p:spPr bwMode="auto">
              <a:xfrm rot="5400000">
                <a:off x="1393" y="3071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arrow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7" name="Line 14"/>
              <p:cNvSpPr>
                <a:spLocks noChangeShapeType="1"/>
              </p:cNvSpPr>
              <p:nvPr/>
            </p:nvSpPr>
            <p:spPr bwMode="auto">
              <a:xfrm rot="5400000">
                <a:off x="1105" y="3071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diamond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8" name="Line 15"/>
              <p:cNvSpPr>
                <a:spLocks noChangeShapeType="1"/>
              </p:cNvSpPr>
              <p:nvPr/>
            </p:nvSpPr>
            <p:spPr bwMode="auto">
              <a:xfrm rot="5400000">
                <a:off x="816" y="3072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diamond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971800" y="4832350"/>
            <a:ext cx="6172200" cy="1200150"/>
            <a:chOff x="1190" y="2938"/>
            <a:chExt cx="4570" cy="756"/>
          </a:xfrm>
        </p:grpSpPr>
        <p:sp>
          <p:nvSpPr>
            <p:cNvPr id="11320" name="Text Box 17"/>
            <p:cNvSpPr txBox="1">
              <a:spLocks noChangeArrowheads="1"/>
            </p:cNvSpPr>
            <p:nvPr/>
          </p:nvSpPr>
          <p:spPr bwMode="auto">
            <a:xfrm>
              <a:off x="1190" y="2938"/>
              <a:ext cx="4570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/>
              <a:r>
                <a:rPr lang="en-US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b="1" baseline="-25000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en-US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b="1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Điểm</a:t>
              </a:r>
              <a:r>
                <a:rPr lang="en-US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đặt</a:t>
              </a:r>
              <a:r>
                <a:rPr lang="en-US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tại</a:t>
              </a:r>
              <a:r>
                <a:rPr lang="en-US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C, </a:t>
              </a:r>
              <a:r>
                <a:rPr lang="en-US" b="1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phương</a:t>
              </a:r>
              <a:r>
                <a:rPr lang="en-US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nghiêng</a:t>
              </a:r>
              <a:r>
                <a:rPr lang="en-US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góc</a:t>
              </a:r>
              <a:r>
                <a:rPr lang="en-US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30</a:t>
              </a:r>
              <a:r>
                <a:rPr lang="en-US" b="1" baseline="30000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o</a:t>
              </a:r>
              <a:r>
                <a:rPr lang="en-US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so </a:t>
              </a:r>
              <a:r>
                <a:rPr lang="en-US" b="1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với</a:t>
              </a:r>
              <a:r>
                <a:rPr lang="en-US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phương</a:t>
              </a:r>
              <a:r>
                <a:rPr lang="en-US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nằm</a:t>
              </a:r>
              <a:r>
                <a:rPr lang="en-US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ngang</a:t>
              </a:r>
              <a:r>
                <a:rPr lang="en-US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, </a:t>
              </a:r>
              <a:r>
                <a:rPr lang="en-US" b="1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chiều</a:t>
              </a:r>
              <a:r>
                <a:rPr lang="en-US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từ</a:t>
              </a:r>
              <a:r>
                <a:rPr lang="en-US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dưới</a:t>
              </a:r>
              <a:r>
                <a:rPr lang="en-US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lên</a:t>
              </a:r>
              <a:r>
                <a:rPr lang="en-US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, </a:t>
              </a:r>
              <a:r>
                <a:rPr lang="en-US" b="1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cường</a:t>
              </a:r>
              <a:r>
                <a:rPr lang="en-US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độ</a:t>
              </a:r>
              <a:r>
                <a:rPr lang="en-US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lực</a:t>
              </a:r>
              <a:r>
                <a:rPr lang="en-US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F</a:t>
              </a:r>
              <a:r>
                <a:rPr lang="en-US" b="1" baseline="-25000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3</a:t>
              </a:r>
              <a:r>
                <a:rPr lang="en-US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= 30N.</a:t>
              </a:r>
            </a:p>
          </p:txBody>
        </p:sp>
        <p:sp>
          <p:nvSpPr>
            <p:cNvPr id="11321" name="Line 18"/>
            <p:cNvSpPr>
              <a:spLocks noChangeShapeType="1"/>
            </p:cNvSpPr>
            <p:nvPr/>
          </p:nvSpPr>
          <p:spPr bwMode="auto">
            <a:xfrm>
              <a:off x="1200" y="2967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2990943" y="1382716"/>
            <a:ext cx="6534057" cy="830263"/>
            <a:chOff x="736" y="2938"/>
            <a:chExt cx="5024" cy="523"/>
          </a:xfrm>
        </p:grpSpPr>
        <p:sp>
          <p:nvSpPr>
            <p:cNvPr id="11318" name="Text Box 20"/>
            <p:cNvSpPr txBox="1">
              <a:spLocks noChangeArrowheads="1"/>
            </p:cNvSpPr>
            <p:nvPr/>
          </p:nvSpPr>
          <p:spPr bwMode="auto">
            <a:xfrm>
              <a:off x="736" y="2938"/>
              <a:ext cx="502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/>
              <a:r>
                <a:rPr lang="en-US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b="1" baseline="-25000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b="1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Điểm</a:t>
              </a:r>
              <a:r>
                <a:rPr lang="en-US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đặt</a:t>
              </a:r>
              <a:r>
                <a:rPr lang="en-US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tại</a:t>
              </a:r>
              <a:r>
                <a:rPr lang="en-US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A, </a:t>
              </a:r>
              <a:r>
                <a:rPr lang="en-US" b="1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phương</a:t>
              </a:r>
              <a:r>
                <a:rPr lang="en-US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thẳng</a:t>
              </a:r>
              <a:r>
                <a:rPr lang="en-US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đứng</a:t>
              </a:r>
              <a:r>
                <a:rPr lang="en-US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, </a:t>
              </a:r>
            </a:p>
            <a:p>
              <a:pPr algn="just"/>
              <a:r>
                <a:rPr lang="en-US" b="1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chiều</a:t>
              </a:r>
              <a:r>
                <a:rPr lang="en-US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từ</a:t>
              </a:r>
              <a:r>
                <a:rPr lang="en-US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dưới</a:t>
              </a:r>
              <a:r>
                <a:rPr lang="en-US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lên</a:t>
              </a:r>
              <a:r>
                <a:rPr lang="en-US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, </a:t>
              </a:r>
              <a:r>
                <a:rPr lang="en-US" b="1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cường</a:t>
              </a:r>
              <a:r>
                <a:rPr lang="en-US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độ</a:t>
              </a:r>
              <a:r>
                <a:rPr lang="en-US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lực</a:t>
              </a:r>
              <a:r>
                <a:rPr lang="en-US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b="1" dirty="0" smtClean="0">
                  <a:solidFill>
                    <a:srgbClr val="0000CC"/>
                  </a:solidFill>
                  <a:cs typeface="Times New Roman" panose="02020603050405020304" pitchFamily="18" charset="0"/>
                </a:rPr>
                <a:t>F</a:t>
              </a:r>
              <a:r>
                <a:rPr lang="en-US" b="1" baseline="-25000" dirty="0" smtClean="0">
                  <a:solidFill>
                    <a:srgbClr val="0000CC"/>
                  </a:solidFill>
                  <a:cs typeface="Times New Roman" panose="02020603050405020304" pitchFamily="18" charset="0"/>
                </a:rPr>
                <a:t>1</a:t>
              </a:r>
              <a:r>
                <a:rPr lang="en-US" b="1" dirty="0" smtClean="0">
                  <a:solidFill>
                    <a:srgbClr val="00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= 20N.</a:t>
              </a:r>
            </a:p>
          </p:txBody>
        </p:sp>
        <p:sp>
          <p:nvSpPr>
            <p:cNvPr id="11319" name="Line 21"/>
            <p:cNvSpPr>
              <a:spLocks noChangeShapeType="1"/>
            </p:cNvSpPr>
            <p:nvPr/>
          </p:nvSpPr>
          <p:spPr bwMode="auto">
            <a:xfrm>
              <a:off x="780" y="2967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477558" y="1080433"/>
            <a:ext cx="1068388" cy="1546225"/>
            <a:chOff x="529" y="526"/>
            <a:chExt cx="673" cy="974"/>
          </a:xfrm>
        </p:grpSpPr>
        <p:grpSp>
          <p:nvGrpSpPr>
            <p:cNvPr id="11309" name="Group 23"/>
            <p:cNvGrpSpPr>
              <a:grpSpLocks/>
            </p:cNvGrpSpPr>
            <p:nvPr/>
          </p:nvGrpSpPr>
          <p:grpSpPr bwMode="auto">
            <a:xfrm>
              <a:off x="844" y="624"/>
              <a:ext cx="0" cy="576"/>
              <a:chOff x="2832" y="3120"/>
              <a:chExt cx="0" cy="576"/>
            </a:xfrm>
          </p:grpSpPr>
          <p:sp>
            <p:nvSpPr>
              <p:cNvPr id="11316" name="Line 24"/>
              <p:cNvSpPr>
                <a:spLocks noChangeShapeType="1"/>
              </p:cNvSpPr>
              <p:nvPr/>
            </p:nvSpPr>
            <p:spPr bwMode="auto">
              <a:xfrm>
                <a:off x="2832" y="3120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arrow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7" name="Line 25"/>
              <p:cNvSpPr>
                <a:spLocks noChangeShapeType="1"/>
              </p:cNvSpPr>
              <p:nvPr/>
            </p:nvSpPr>
            <p:spPr bwMode="auto">
              <a:xfrm>
                <a:off x="2832" y="3408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diamond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10" name="Group 26"/>
            <p:cNvGrpSpPr>
              <a:grpSpLocks/>
            </p:cNvGrpSpPr>
            <p:nvPr/>
          </p:nvGrpSpPr>
          <p:grpSpPr bwMode="auto">
            <a:xfrm>
              <a:off x="529" y="526"/>
              <a:ext cx="673" cy="974"/>
              <a:chOff x="529" y="514"/>
              <a:chExt cx="673" cy="974"/>
            </a:xfrm>
          </p:grpSpPr>
          <p:sp>
            <p:nvSpPr>
              <p:cNvPr id="11311" name="Rectangle 27"/>
              <p:cNvSpPr>
                <a:spLocks noChangeArrowheads="1"/>
              </p:cNvSpPr>
              <p:nvPr/>
            </p:nvSpPr>
            <p:spPr bwMode="auto">
              <a:xfrm>
                <a:off x="529" y="1200"/>
                <a:ext cx="624" cy="288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2" name="Text Box 28"/>
              <p:cNvSpPr txBox="1">
                <a:spLocks noChangeArrowheads="1"/>
              </p:cNvSpPr>
              <p:nvPr/>
            </p:nvSpPr>
            <p:spPr bwMode="auto">
              <a:xfrm>
                <a:off x="853" y="938"/>
                <a:ext cx="24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b="1" dirty="0">
                    <a:latin typeface="Tahoma" charset="0"/>
                  </a:rPr>
                  <a:t>A</a:t>
                </a:r>
              </a:p>
            </p:txBody>
          </p:sp>
          <p:grpSp>
            <p:nvGrpSpPr>
              <p:cNvPr id="11313" name="Group 29"/>
              <p:cNvGrpSpPr>
                <a:grpSpLocks/>
              </p:cNvGrpSpPr>
              <p:nvPr/>
            </p:nvGrpSpPr>
            <p:grpSpPr bwMode="auto">
              <a:xfrm>
                <a:off x="866" y="514"/>
                <a:ext cx="336" cy="288"/>
                <a:chOff x="502" y="2880"/>
                <a:chExt cx="336" cy="288"/>
              </a:xfrm>
            </p:grpSpPr>
            <p:sp>
              <p:nvSpPr>
                <p:cNvPr id="11314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528" y="2880"/>
                  <a:ext cx="31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en-US" b="1" dirty="0">
                      <a:solidFill>
                        <a:srgbClr val="FF0000"/>
                      </a:solidFill>
                      <a:latin typeface="Tahoma" charset="0"/>
                    </a:rPr>
                    <a:t>F</a:t>
                  </a:r>
                  <a:r>
                    <a:rPr lang="en-US" b="1" baseline="-25000" dirty="0">
                      <a:solidFill>
                        <a:srgbClr val="FF0000"/>
                      </a:solidFill>
                      <a:latin typeface="Tahoma" charset="0"/>
                    </a:rPr>
                    <a:t>1</a:t>
                  </a:r>
                  <a:endParaRPr lang="en-US" b="1" dirty="0">
                    <a:solidFill>
                      <a:srgbClr val="FF0000"/>
                    </a:solidFill>
                    <a:latin typeface="Tahoma" charset="0"/>
                  </a:endParaRPr>
                </a:p>
              </p:txBody>
            </p:sp>
            <p:sp>
              <p:nvSpPr>
                <p:cNvPr id="11315" name="Line 31"/>
                <p:cNvSpPr>
                  <a:spLocks noChangeShapeType="1"/>
                </p:cNvSpPr>
                <p:nvPr/>
              </p:nvSpPr>
              <p:spPr bwMode="auto">
                <a:xfrm>
                  <a:off x="502" y="2915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2" name="Group 32"/>
          <p:cNvGrpSpPr>
            <a:grpSpLocks/>
          </p:cNvGrpSpPr>
          <p:nvPr/>
        </p:nvGrpSpPr>
        <p:grpSpPr bwMode="auto">
          <a:xfrm>
            <a:off x="-42863" y="4267200"/>
            <a:ext cx="3090863" cy="1814513"/>
            <a:chOff x="0" y="3120"/>
            <a:chExt cx="1947" cy="1143"/>
          </a:xfrm>
        </p:grpSpPr>
        <p:grpSp>
          <p:nvGrpSpPr>
            <p:cNvPr id="11292" name="Group 33"/>
            <p:cNvGrpSpPr>
              <a:grpSpLocks/>
            </p:cNvGrpSpPr>
            <p:nvPr/>
          </p:nvGrpSpPr>
          <p:grpSpPr bwMode="auto">
            <a:xfrm>
              <a:off x="0" y="3120"/>
              <a:ext cx="1947" cy="1056"/>
              <a:chOff x="0" y="2933"/>
              <a:chExt cx="1947" cy="1056"/>
            </a:xfrm>
          </p:grpSpPr>
          <p:sp>
            <p:nvSpPr>
              <p:cNvPr id="11294" name="Text Box 34"/>
              <p:cNvSpPr txBox="1">
                <a:spLocks noChangeArrowheads="1"/>
              </p:cNvSpPr>
              <p:nvPr/>
            </p:nvSpPr>
            <p:spPr bwMode="auto">
              <a:xfrm>
                <a:off x="493" y="3195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b="1"/>
                  <a:t>C</a:t>
                </a:r>
              </a:p>
            </p:txBody>
          </p:sp>
          <p:grpSp>
            <p:nvGrpSpPr>
              <p:cNvPr id="11295" name="Group 35"/>
              <p:cNvGrpSpPr>
                <a:grpSpLocks/>
              </p:cNvGrpSpPr>
              <p:nvPr/>
            </p:nvGrpSpPr>
            <p:grpSpPr bwMode="auto">
              <a:xfrm>
                <a:off x="1344" y="2933"/>
                <a:ext cx="323" cy="288"/>
                <a:chOff x="502" y="2885"/>
                <a:chExt cx="323" cy="288"/>
              </a:xfrm>
            </p:grpSpPr>
            <p:sp>
              <p:nvSpPr>
                <p:cNvPr id="11307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528" y="2885"/>
                  <a:ext cx="297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en-US" b="1">
                      <a:solidFill>
                        <a:srgbClr val="FF0000"/>
                      </a:solidFill>
                    </a:rPr>
                    <a:t>F</a:t>
                  </a:r>
                  <a:r>
                    <a:rPr lang="en-US" b="1" baseline="-25000">
                      <a:solidFill>
                        <a:srgbClr val="FF0000"/>
                      </a:solidFill>
                    </a:rPr>
                    <a:t>3</a:t>
                  </a:r>
                  <a:endParaRPr lang="en-US" b="1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308" name="Line 37"/>
                <p:cNvSpPr>
                  <a:spLocks noChangeShapeType="1"/>
                </p:cNvSpPr>
                <p:nvPr/>
              </p:nvSpPr>
              <p:spPr bwMode="auto">
                <a:xfrm>
                  <a:off x="502" y="2915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96" name="Group 38"/>
              <p:cNvGrpSpPr>
                <a:grpSpLocks/>
              </p:cNvGrpSpPr>
              <p:nvPr/>
            </p:nvGrpSpPr>
            <p:grpSpPr bwMode="auto">
              <a:xfrm rot="-2212194">
                <a:off x="546" y="3242"/>
                <a:ext cx="865" cy="1"/>
                <a:chOff x="672" y="3215"/>
                <a:chExt cx="865" cy="1"/>
              </a:xfrm>
            </p:grpSpPr>
            <p:sp>
              <p:nvSpPr>
                <p:cNvPr id="11304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1393" y="3071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arrow" w="med" len="med"/>
                  <a:tailEnd type="diamond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05" name="Line 40"/>
                <p:cNvSpPr>
                  <a:spLocks noChangeShapeType="1"/>
                </p:cNvSpPr>
                <p:nvPr/>
              </p:nvSpPr>
              <p:spPr bwMode="auto">
                <a:xfrm rot="5400000">
                  <a:off x="1105" y="3071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diamond" w="med" len="med"/>
                  <a:tailEnd type="diamond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06" name="Line 41"/>
                <p:cNvSpPr>
                  <a:spLocks noChangeShapeType="1"/>
                </p:cNvSpPr>
                <p:nvPr/>
              </p:nvSpPr>
              <p:spPr bwMode="auto">
                <a:xfrm rot="5400000">
                  <a:off x="816" y="3072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diamond" w="med" len="med"/>
                  <a:tailEnd type="diamond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297" name="Oval 42"/>
              <p:cNvSpPr>
                <a:spLocks noChangeArrowheads="1"/>
              </p:cNvSpPr>
              <p:nvPr/>
            </p:nvSpPr>
            <p:spPr bwMode="auto">
              <a:xfrm>
                <a:off x="384" y="3456"/>
                <a:ext cx="288" cy="28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8" name="Line 43"/>
              <p:cNvSpPr>
                <a:spLocks noChangeShapeType="1"/>
              </p:cNvSpPr>
              <p:nvPr/>
            </p:nvSpPr>
            <p:spPr bwMode="auto">
              <a:xfrm>
                <a:off x="39" y="3757"/>
                <a:ext cx="1869" cy="1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9" name="Line 44"/>
              <p:cNvSpPr>
                <a:spLocks noChangeShapeType="1"/>
              </p:cNvSpPr>
              <p:nvPr/>
            </p:nvSpPr>
            <p:spPr bwMode="auto">
              <a:xfrm flipV="1">
                <a:off x="816" y="3312"/>
                <a:ext cx="576" cy="43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0" name="Text Box 45"/>
              <p:cNvSpPr txBox="1">
                <a:spLocks noChangeArrowheads="1"/>
              </p:cNvSpPr>
              <p:nvPr/>
            </p:nvSpPr>
            <p:spPr bwMode="auto">
              <a:xfrm>
                <a:off x="0" y="3701"/>
                <a:ext cx="26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b="1"/>
                  <a:t>x </a:t>
                </a:r>
              </a:p>
            </p:txBody>
          </p:sp>
          <p:sp>
            <p:nvSpPr>
              <p:cNvPr id="11301" name="Text Box 46"/>
              <p:cNvSpPr txBox="1">
                <a:spLocks noChangeArrowheads="1"/>
              </p:cNvSpPr>
              <p:nvPr/>
            </p:nvSpPr>
            <p:spPr bwMode="auto">
              <a:xfrm>
                <a:off x="1735" y="3701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b="1" dirty="0"/>
                  <a:t>y</a:t>
                </a:r>
              </a:p>
            </p:txBody>
          </p:sp>
          <p:sp>
            <p:nvSpPr>
              <p:cNvPr id="11302" name="Text Box 47"/>
              <p:cNvSpPr txBox="1">
                <a:spLocks noChangeArrowheads="1"/>
              </p:cNvSpPr>
              <p:nvPr/>
            </p:nvSpPr>
            <p:spPr bwMode="auto">
              <a:xfrm>
                <a:off x="1056" y="3447"/>
                <a:ext cx="37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b="1" dirty="0"/>
                  <a:t>30</a:t>
                </a:r>
                <a:r>
                  <a:rPr lang="en-US" b="1" baseline="30000" dirty="0"/>
                  <a:t>o</a:t>
                </a:r>
                <a:endParaRPr lang="en-US" b="1" dirty="0"/>
              </a:p>
            </p:txBody>
          </p:sp>
          <p:sp>
            <p:nvSpPr>
              <p:cNvPr id="11303" name="Arc 48"/>
              <p:cNvSpPr>
                <a:spLocks/>
              </p:cNvSpPr>
              <p:nvPr/>
            </p:nvSpPr>
            <p:spPr bwMode="auto">
              <a:xfrm>
                <a:off x="982" y="3648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93" name="Text Box 49"/>
            <p:cNvSpPr txBox="1">
              <a:spLocks noChangeArrowheads="1"/>
            </p:cNvSpPr>
            <p:nvPr/>
          </p:nvSpPr>
          <p:spPr bwMode="auto">
            <a:xfrm>
              <a:off x="1152" y="4032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sz="1800" b="1">
                <a:solidFill>
                  <a:srgbClr val="FF0000"/>
                </a:solidFill>
                <a:latin typeface="Tahoma" charset="0"/>
              </a:endParaRPr>
            </a:p>
          </p:txBody>
        </p:sp>
      </p:grpSp>
      <p:grpSp>
        <p:nvGrpSpPr>
          <p:cNvPr id="16" name="Group 50"/>
          <p:cNvGrpSpPr>
            <a:grpSpLocks/>
          </p:cNvGrpSpPr>
          <p:nvPr/>
        </p:nvGrpSpPr>
        <p:grpSpPr bwMode="auto">
          <a:xfrm>
            <a:off x="76200" y="1358433"/>
            <a:ext cx="838200" cy="398462"/>
            <a:chOff x="126" y="1527"/>
            <a:chExt cx="528" cy="251"/>
          </a:xfrm>
        </p:grpSpPr>
        <p:sp>
          <p:nvSpPr>
            <p:cNvPr id="11287" name="Text Box 51"/>
            <p:cNvSpPr txBox="1">
              <a:spLocks noChangeArrowheads="1"/>
            </p:cNvSpPr>
            <p:nvPr/>
          </p:nvSpPr>
          <p:spPr bwMode="auto">
            <a:xfrm>
              <a:off x="126" y="1527"/>
              <a:ext cx="5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 dirty="0">
                  <a:solidFill>
                    <a:srgbClr val="33CC33"/>
                  </a:solidFill>
                  <a:latin typeface="Arial" charset="0"/>
                </a:rPr>
                <a:t>10N</a:t>
              </a:r>
            </a:p>
          </p:txBody>
        </p:sp>
        <p:grpSp>
          <p:nvGrpSpPr>
            <p:cNvPr id="11288" name="Group 52"/>
            <p:cNvGrpSpPr>
              <a:grpSpLocks/>
            </p:cNvGrpSpPr>
            <p:nvPr/>
          </p:nvGrpSpPr>
          <p:grpSpPr bwMode="auto">
            <a:xfrm>
              <a:off x="144" y="1680"/>
              <a:ext cx="352" cy="98"/>
              <a:chOff x="144" y="1680"/>
              <a:chExt cx="352" cy="98"/>
            </a:xfrm>
          </p:grpSpPr>
          <p:sp>
            <p:nvSpPr>
              <p:cNvPr id="11289" name="Line 53"/>
              <p:cNvSpPr>
                <a:spLocks noChangeShapeType="1"/>
              </p:cNvSpPr>
              <p:nvPr/>
            </p:nvSpPr>
            <p:spPr bwMode="auto">
              <a:xfrm>
                <a:off x="153" y="1728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0" name="Line 54"/>
              <p:cNvSpPr>
                <a:spLocks noChangeShapeType="1"/>
              </p:cNvSpPr>
              <p:nvPr/>
            </p:nvSpPr>
            <p:spPr bwMode="auto">
              <a:xfrm>
                <a:off x="496" y="1682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1" name="Line 55"/>
              <p:cNvSpPr>
                <a:spLocks noChangeShapeType="1"/>
              </p:cNvSpPr>
              <p:nvPr/>
            </p:nvSpPr>
            <p:spPr bwMode="auto">
              <a:xfrm>
                <a:off x="144" y="1680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8" name="Group 56"/>
          <p:cNvGrpSpPr>
            <a:grpSpLocks/>
          </p:cNvGrpSpPr>
          <p:nvPr/>
        </p:nvGrpSpPr>
        <p:grpSpPr bwMode="auto">
          <a:xfrm>
            <a:off x="1295400" y="3429000"/>
            <a:ext cx="838200" cy="395288"/>
            <a:chOff x="126" y="1527"/>
            <a:chExt cx="528" cy="249"/>
          </a:xfrm>
        </p:grpSpPr>
        <p:sp>
          <p:nvSpPr>
            <p:cNvPr id="11282" name="Text Box 57"/>
            <p:cNvSpPr txBox="1">
              <a:spLocks noChangeArrowheads="1"/>
            </p:cNvSpPr>
            <p:nvPr/>
          </p:nvSpPr>
          <p:spPr bwMode="auto">
            <a:xfrm>
              <a:off x="126" y="1527"/>
              <a:ext cx="5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>
                  <a:solidFill>
                    <a:srgbClr val="33CC33"/>
                  </a:solidFill>
                  <a:latin typeface="Arial" charset="0"/>
                </a:rPr>
                <a:t>10N</a:t>
              </a:r>
            </a:p>
          </p:txBody>
        </p:sp>
        <p:grpSp>
          <p:nvGrpSpPr>
            <p:cNvPr id="11283" name="Group 58"/>
            <p:cNvGrpSpPr>
              <a:grpSpLocks/>
            </p:cNvGrpSpPr>
            <p:nvPr/>
          </p:nvGrpSpPr>
          <p:grpSpPr bwMode="auto">
            <a:xfrm>
              <a:off x="137" y="1674"/>
              <a:ext cx="343" cy="102"/>
              <a:chOff x="137" y="1674"/>
              <a:chExt cx="343" cy="102"/>
            </a:xfrm>
          </p:grpSpPr>
          <p:sp>
            <p:nvSpPr>
              <p:cNvPr id="11284" name="Line 59"/>
              <p:cNvSpPr>
                <a:spLocks noChangeShapeType="1"/>
              </p:cNvSpPr>
              <p:nvPr/>
            </p:nvSpPr>
            <p:spPr bwMode="auto">
              <a:xfrm>
                <a:off x="137" y="1728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5" name="Line 60"/>
              <p:cNvSpPr>
                <a:spLocks noChangeShapeType="1"/>
              </p:cNvSpPr>
              <p:nvPr/>
            </p:nvSpPr>
            <p:spPr bwMode="auto">
              <a:xfrm>
                <a:off x="480" y="1674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6" name="Line 61"/>
              <p:cNvSpPr>
                <a:spLocks noChangeShapeType="1"/>
              </p:cNvSpPr>
              <p:nvPr/>
            </p:nvSpPr>
            <p:spPr bwMode="auto">
              <a:xfrm>
                <a:off x="144" y="1680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" name="Group 62"/>
          <p:cNvGrpSpPr>
            <a:grpSpLocks/>
          </p:cNvGrpSpPr>
          <p:nvPr/>
        </p:nvGrpSpPr>
        <p:grpSpPr bwMode="auto">
          <a:xfrm>
            <a:off x="533400" y="4343400"/>
            <a:ext cx="838200" cy="398462"/>
            <a:chOff x="126" y="1527"/>
            <a:chExt cx="528" cy="251"/>
          </a:xfrm>
        </p:grpSpPr>
        <p:sp>
          <p:nvSpPr>
            <p:cNvPr id="11277" name="Text Box 63"/>
            <p:cNvSpPr txBox="1">
              <a:spLocks noChangeArrowheads="1"/>
            </p:cNvSpPr>
            <p:nvPr/>
          </p:nvSpPr>
          <p:spPr bwMode="auto">
            <a:xfrm>
              <a:off x="126" y="1527"/>
              <a:ext cx="5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>
                  <a:solidFill>
                    <a:srgbClr val="33CC33"/>
                  </a:solidFill>
                  <a:latin typeface="Arial" charset="0"/>
                </a:rPr>
                <a:t>10N</a:t>
              </a:r>
            </a:p>
          </p:txBody>
        </p:sp>
        <p:grpSp>
          <p:nvGrpSpPr>
            <p:cNvPr id="11278" name="Group 64"/>
            <p:cNvGrpSpPr>
              <a:grpSpLocks/>
            </p:cNvGrpSpPr>
            <p:nvPr/>
          </p:nvGrpSpPr>
          <p:grpSpPr bwMode="auto">
            <a:xfrm>
              <a:off x="144" y="1680"/>
              <a:ext cx="352" cy="98"/>
              <a:chOff x="144" y="1680"/>
              <a:chExt cx="352" cy="98"/>
            </a:xfrm>
          </p:grpSpPr>
          <p:sp>
            <p:nvSpPr>
              <p:cNvPr id="11279" name="Line 65"/>
              <p:cNvSpPr>
                <a:spLocks noChangeShapeType="1"/>
              </p:cNvSpPr>
              <p:nvPr/>
            </p:nvSpPr>
            <p:spPr bwMode="auto">
              <a:xfrm>
                <a:off x="153" y="1728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0" name="Line 66"/>
              <p:cNvSpPr>
                <a:spLocks noChangeShapeType="1"/>
              </p:cNvSpPr>
              <p:nvPr/>
            </p:nvSpPr>
            <p:spPr bwMode="auto">
              <a:xfrm>
                <a:off x="496" y="1682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1" name="Line 67"/>
              <p:cNvSpPr>
                <a:spLocks noChangeShapeType="1"/>
              </p:cNvSpPr>
              <p:nvPr/>
            </p:nvSpPr>
            <p:spPr bwMode="auto">
              <a:xfrm>
                <a:off x="144" y="1680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8" name="Title 4"/>
          <p:cNvSpPr txBox="1">
            <a:spLocks/>
          </p:cNvSpPr>
          <p:nvPr/>
        </p:nvSpPr>
        <p:spPr>
          <a:xfrm>
            <a:off x="0" y="-13447"/>
            <a:ext cx="9144000" cy="605135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 Box 28"/>
          <p:cNvSpPr txBox="1">
            <a:spLocks noChangeArrowheads="1"/>
          </p:cNvSpPr>
          <p:nvPr/>
        </p:nvSpPr>
        <p:spPr bwMode="auto">
          <a:xfrm>
            <a:off x="0" y="596153"/>
            <a:ext cx="762000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C3:</a:t>
            </a:r>
            <a:endParaRPr lang="en-US" sz="28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89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6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0" y="-23813"/>
            <a:ext cx="91440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838200" y="1022350"/>
            <a:ext cx="8305800" cy="954107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tốc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thay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đổi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013" name="AutoShape 5">
            <a:hlinkClick r:id="" action="ppaction://noaction" highlightClick="1">
              <a:snd r:embed="rId5" name="cancogang.wav"/>
            </a:hlinkClick>
          </p:cNvPr>
          <p:cNvSpPr>
            <a:spLocks noChangeArrowheads="1"/>
          </p:cNvSpPr>
          <p:nvPr/>
        </p:nvSpPr>
        <p:spPr bwMode="auto">
          <a:xfrm>
            <a:off x="263525" y="2590800"/>
            <a:ext cx="422275" cy="422275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43014" name="AutoShape 6">
            <a:hlinkClick r:id="" action="ppaction://noaction" highlightClick="1">
              <a:snd r:embed="rId6" name="totlam.wav"/>
            </a:hlinkClick>
          </p:cNvPr>
          <p:cNvSpPr>
            <a:spLocks noChangeArrowheads="1"/>
          </p:cNvSpPr>
          <p:nvPr/>
        </p:nvSpPr>
        <p:spPr bwMode="auto">
          <a:xfrm>
            <a:off x="263525" y="3692525"/>
            <a:ext cx="422275" cy="422275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43015" name="AutoShape 7">
            <a:hlinkClick r:id="" action="ppaction://noaction" highlightClick="1">
              <a:snd r:embed="rId7" name="Banlamsai.wav"/>
            </a:hlinkClick>
          </p:cNvPr>
          <p:cNvSpPr>
            <a:spLocks noChangeArrowheads="1"/>
          </p:cNvSpPr>
          <p:nvPr/>
        </p:nvSpPr>
        <p:spPr bwMode="auto">
          <a:xfrm>
            <a:off x="228600" y="5826125"/>
            <a:ext cx="422275" cy="422275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pic>
        <p:nvPicPr>
          <p:cNvPr id="43016" name="Picture 8" descr="question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75088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1066800" y="2514600"/>
            <a:ext cx="7620000" cy="523220"/>
          </a:xfrm>
          <a:prstGeom prst="rect">
            <a:avLst/>
          </a:prstGeom>
          <a:solidFill>
            <a:srgbClr val="00FFFF"/>
          </a:solidFill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1066800" y="3641725"/>
            <a:ext cx="7620000" cy="523220"/>
          </a:xfrm>
          <a:prstGeom prst="rect">
            <a:avLst/>
          </a:prstGeom>
          <a:solidFill>
            <a:srgbClr val="00FFFF"/>
          </a:solidFill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1066800" y="4800600"/>
            <a:ext cx="7620000" cy="523220"/>
          </a:xfrm>
          <a:prstGeom prst="rect">
            <a:avLst/>
          </a:prstGeom>
          <a:solidFill>
            <a:srgbClr val="00FFFF"/>
          </a:solidFill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cân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1066800" y="5791200"/>
            <a:ext cx="7620000" cy="523220"/>
          </a:xfrm>
          <a:prstGeom prst="rect">
            <a:avLst/>
          </a:prstGeom>
          <a:solidFill>
            <a:srgbClr val="00FFFF"/>
          </a:solidFill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cân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3021" name="Oval 13"/>
          <p:cNvSpPr>
            <a:spLocks noChangeArrowheads="1"/>
          </p:cNvSpPr>
          <p:nvPr/>
        </p:nvSpPr>
        <p:spPr bwMode="auto">
          <a:xfrm>
            <a:off x="76200" y="3505200"/>
            <a:ext cx="762000" cy="762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022" name="AutoShape 14">
            <a:hlinkClick r:id="" action="ppaction://noaction" highlightClick="1">
              <a:snd r:embed="rId7" name="Banlamsai.wav"/>
            </a:hlinkClick>
          </p:cNvPr>
          <p:cNvSpPr>
            <a:spLocks noChangeArrowheads="1"/>
          </p:cNvSpPr>
          <p:nvPr/>
        </p:nvSpPr>
        <p:spPr bwMode="auto">
          <a:xfrm>
            <a:off x="228600" y="4835525"/>
            <a:ext cx="422275" cy="422275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1752600" y="152400"/>
            <a:ext cx="5105400" cy="3810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BÀI TẬP TRẮC NGHIỆM</a:t>
            </a:r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0" y="-13447"/>
            <a:ext cx="9144000" cy="775447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180253"/>
      </p:ext>
    </p:extLst>
  </p:cSld>
  <p:clrMapOvr>
    <a:masterClrMapping/>
  </p:clrMapOvr>
  <p:transition>
    <p:wheel spokes="8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30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4"/>
                  </p:tgtEl>
                </p:cond>
              </p:nextCondLst>
            </p:seq>
          </p:childTnLst>
        </p:cTn>
      </p:par>
    </p:tnLst>
    <p:bldLst>
      <p:bldP spid="43012" grpId="0" animBg="1"/>
      <p:bldP spid="43021" grpId="0" animBg="1"/>
      <p:bldP spid="430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AutoShape 5">
            <a:hlinkClick r:id="" action="ppaction://noaction" highlightClick="1">
              <a:snd r:embed="rId4" name="cancogang.wav"/>
            </a:hlinkClick>
          </p:cNvPr>
          <p:cNvSpPr>
            <a:spLocks noChangeArrowheads="1"/>
          </p:cNvSpPr>
          <p:nvPr/>
        </p:nvSpPr>
        <p:spPr bwMode="auto">
          <a:xfrm>
            <a:off x="263525" y="2590800"/>
            <a:ext cx="422275" cy="422275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33CC"/>
                </a:solidFill>
              </a:rPr>
              <a:t>A</a:t>
            </a:r>
          </a:p>
        </p:txBody>
      </p:sp>
      <p:sp>
        <p:nvSpPr>
          <p:cNvPr id="46086" name="AutoShape 6">
            <a:hlinkClick r:id="" action="ppaction://noaction" highlightClick="1">
              <a:snd r:embed="rId5" name="totlam.wav"/>
            </a:hlinkClick>
          </p:cNvPr>
          <p:cNvSpPr>
            <a:spLocks noChangeArrowheads="1"/>
          </p:cNvSpPr>
          <p:nvPr/>
        </p:nvSpPr>
        <p:spPr bwMode="auto">
          <a:xfrm>
            <a:off x="263525" y="3886200"/>
            <a:ext cx="422275" cy="422275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33CC"/>
                </a:solidFill>
              </a:rPr>
              <a:t>B</a:t>
            </a:r>
          </a:p>
        </p:txBody>
      </p:sp>
      <p:sp>
        <p:nvSpPr>
          <p:cNvPr id="46087" name="AutoShape 7">
            <a:hlinkClick r:id="" action="ppaction://noaction" highlightClick="1">
              <a:snd r:embed="rId6" name="Banlamsai.wav"/>
            </a:hlinkClick>
          </p:cNvPr>
          <p:cNvSpPr>
            <a:spLocks noChangeArrowheads="1"/>
          </p:cNvSpPr>
          <p:nvPr/>
        </p:nvSpPr>
        <p:spPr bwMode="auto">
          <a:xfrm>
            <a:off x="228600" y="5826125"/>
            <a:ext cx="422275" cy="422275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33CC"/>
                </a:solidFill>
              </a:rPr>
              <a:t>D</a:t>
            </a:r>
          </a:p>
        </p:txBody>
      </p:sp>
      <p:pic>
        <p:nvPicPr>
          <p:cNvPr id="46088" name="Picture 8" descr="questio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990600"/>
            <a:ext cx="75088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1066800" y="2552700"/>
            <a:ext cx="7620000" cy="954107"/>
          </a:xfrm>
          <a:prstGeom prst="rect">
            <a:avLst/>
          </a:prstGeom>
          <a:solidFill>
            <a:srgbClr val="00FFFF"/>
          </a:solidFill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Lực F  có phương nằm ngang, chiều từ phải sang trái, độ lớn 15N.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1066800" y="3641725"/>
            <a:ext cx="7620000" cy="954107"/>
          </a:xfrm>
          <a:prstGeom prst="rect">
            <a:avLst/>
          </a:prstGeom>
          <a:solidFill>
            <a:srgbClr val="00FFFF"/>
          </a:solidFill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Lực F  có phương nằm ngang, chiều từ trái sang phải, độ lớn 15N.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1066800" y="4762500"/>
            <a:ext cx="7620000" cy="954107"/>
          </a:xfrm>
          <a:prstGeom prst="rect">
            <a:avLst/>
          </a:prstGeom>
          <a:solidFill>
            <a:srgbClr val="00FFFF"/>
          </a:solidFill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F 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ngang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25N.</a:t>
            </a: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1066800" y="5791200"/>
            <a:ext cx="7620000" cy="954107"/>
          </a:xfrm>
          <a:prstGeom prst="rect">
            <a:avLst/>
          </a:prstGeom>
          <a:solidFill>
            <a:srgbClr val="00FFFF"/>
          </a:solidFill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Lực F  có phương nằm ngang, chiều từ trái sang phải, độ lớn 1,5N.</a:t>
            </a:r>
          </a:p>
        </p:txBody>
      </p:sp>
      <p:sp>
        <p:nvSpPr>
          <p:cNvPr id="46093" name="Oval 13"/>
          <p:cNvSpPr>
            <a:spLocks noChangeArrowheads="1"/>
          </p:cNvSpPr>
          <p:nvPr/>
        </p:nvSpPr>
        <p:spPr bwMode="auto">
          <a:xfrm>
            <a:off x="76200" y="3705225"/>
            <a:ext cx="762000" cy="762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46094" name="AutoShape 14">
            <a:hlinkClick r:id="" action="ppaction://noaction" highlightClick="1">
              <a:snd r:embed="rId6" name="Banlamsai.wav"/>
            </a:hlinkClick>
          </p:cNvPr>
          <p:cNvSpPr>
            <a:spLocks noChangeArrowheads="1"/>
          </p:cNvSpPr>
          <p:nvPr/>
        </p:nvSpPr>
        <p:spPr bwMode="auto">
          <a:xfrm>
            <a:off x="228600" y="4953000"/>
            <a:ext cx="422275" cy="422275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33CC"/>
                </a:solidFill>
              </a:rPr>
              <a:t>C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917575" y="1022350"/>
            <a:ext cx="7848600" cy="1384300"/>
            <a:chOff x="578" y="644"/>
            <a:chExt cx="4944" cy="872"/>
          </a:xfrm>
          <a:solidFill>
            <a:schemeClr val="bg1"/>
          </a:solidFill>
        </p:grpSpPr>
        <p:sp>
          <p:nvSpPr>
            <p:cNvPr id="14353" name="Text Box 4"/>
            <p:cNvSpPr txBox="1">
              <a:spLocks noChangeArrowheads="1"/>
            </p:cNvSpPr>
            <p:nvPr/>
          </p:nvSpPr>
          <p:spPr bwMode="auto">
            <a:xfrm>
              <a:off x="578" y="644"/>
              <a:ext cx="4944" cy="872"/>
            </a:xfrm>
            <a:prstGeom prst="rect">
              <a:avLst/>
            </a:prstGeom>
            <a:grpFill/>
            <a:ln w="57150" cmpd="thickThin">
              <a:solidFill>
                <a:srgbClr val="800000"/>
              </a:solidFill>
              <a:miter lim="800000"/>
              <a:headEnd/>
              <a:tailEnd/>
            </a:ln>
            <a:effectLst>
              <a:prstShdw prst="shdw17" dist="17961" dir="2700000">
                <a:srgbClr val="4D0000"/>
              </a:prstShdw>
            </a:effec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Trên</a:t>
              </a:r>
              <a:r>
                <a:rPr lang="en-US" sz="2800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hình</a:t>
              </a:r>
              <a:r>
                <a:rPr lang="en-US" sz="2800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vẽ</a:t>
              </a:r>
              <a:r>
                <a:rPr lang="en-US" sz="2800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bên</a:t>
              </a:r>
              <a:r>
                <a:rPr lang="en-US" sz="2800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lực</a:t>
              </a:r>
              <a:r>
                <a:rPr lang="en-US" sz="2800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tác</a:t>
              </a:r>
              <a:r>
                <a:rPr lang="en-US" sz="2800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dụng</a:t>
              </a:r>
              <a:r>
                <a:rPr lang="en-US" sz="2800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lên</a:t>
              </a:r>
              <a:r>
                <a:rPr lang="en-US" sz="2800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vật</a:t>
              </a:r>
              <a:r>
                <a:rPr lang="en-US" sz="2800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vẽ</a:t>
              </a:r>
              <a:r>
                <a:rPr lang="en-US" sz="2800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theo</a:t>
              </a:r>
              <a:r>
                <a:rPr lang="en-US" sz="2800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tỉ</a:t>
              </a:r>
              <a:r>
                <a:rPr lang="en-US" sz="2800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xích</a:t>
              </a:r>
              <a:r>
                <a:rPr lang="en-US" sz="2800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1cm </a:t>
              </a:r>
              <a:r>
                <a:rPr lang="en-US" sz="2800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ứng</a:t>
              </a:r>
              <a:r>
                <a:rPr lang="en-US" sz="2800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với</a:t>
              </a:r>
              <a:r>
                <a:rPr lang="en-US" sz="2800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5N.</a:t>
              </a:r>
            </a:p>
            <a:p>
              <a:r>
                <a:rPr lang="en-US" sz="2800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Câu mô tả nào sau đây là </a:t>
              </a:r>
              <a:r>
                <a:rPr lang="en-US" sz="2800" dirty="0" smtClean="0">
                  <a:solidFill>
                    <a:srgbClr val="0000CC"/>
                  </a:solidFill>
                  <a:cs typeface="Times New Roman" panose="02020603050405020304" pitchFamily="18" charset="0"/>
                </a:rPr>
                <a:t>đúng</a:t>
              </a:r>
              <a:r>
                <a:rPr lang="en-US" sz="2800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14354" name="Group 27"/>
            <p:cNvGrpSpPr>
              <a:grpSpLocks/>
            </p:cNvGrpSpPr>
            <p:nvPr/>
          </p:nvGrpSpPr>
          <p:grpSpPr bwMode="auto">
            <a:xfrm>
              <a:off x="3320" y="1116"/>
              <a:ext cx="2200" cy="276"/>
              <a:chOff x="2456" y="1920"/>
              <a:chExt cx="2200" cy="276"/>
            </a:xfrm>
            <a:grpFill/>
          </p:grpSpPr>
          <p:sp>
            <p:nvSpPr>
              <p:cNvPr id="14355" name="Rectangle 21"/>
              <p:cNvSpPr>
                <a:spLocks noChangeArrowheads="1"/>
              </p:cNvSpPr>
              <p:nvPr/>
            </p:nvSpPr>
            <p:spPr bwMode="auto">
              <a:xfrm>
                <a:off x="2456" y="1920"/>
                <a:ext cx="708" cy="27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56" name="Line 22"/>
              <p:cNvSpPr>
                <a:spLocks noChangeShapeType="1"/>
              </p:cNvSpPr>
              <p:nvPr/>
            </p:nvSpPr>
            <p:spPr bwMode="auto">
              <a:xfrm>
                <a:off x="3168" y="2064"/>
                <a:ext cx="1200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endParaRPr lang="en-US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57" name="Line 23"/>
              <p:cNvSpPr>
                <a:spLocks noChangeShapeType="1"/>
              </p:cNvSpPr>
              <p:nvPr/>
            </p:nvSpPr>
            <p:spPr bwMode="auto">
              <a:xfrm>
                <a:off x="3552" y="2016"/>
                <a:ext cx="0" cy="96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58" name="Line 24"/>
              <p:cNvSpPr>
                <a:spLocks noChangeShapeType="1"/>
              </p:cNvSpPr>
              <p:nvPr/>
            </p:nvSpPr>
            <p:spPr bwMode="auto">
              <a:xfrm>
                <a:off x="3976" y="2016"/>
                <a:ext cx="0" cy="96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59" name="Text Box 25"/>
              <p:cNvSpPr txBox="1">
                <a:spLocks noChangeArrowheads="1"/>
              </p:cNvSpPr>
              <p:nvPr/>
            </p:nvSpPr>
            <p:spPr bwMode="auto">
              <a:xfrm>
                <a:off x="4368" y="1946"/>
                <a:ext cx="288" cy="2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endParaRPr lang="en-US" sz="2000" b="1" baseline="-250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60" name="Line 26"/>
              <p:cNvSpPr>
                <a:spLocks noChangeShapeType="1"/>
              </p:cNvSpPr>
              <p:nvPr/>
            </p:nvSpPr>
            <p:spPr bwMode="auto">
              <a:xfrm>
                <a:off x="4368" y="1956"/>
                <a:ext cx="192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endParaRPr lang="en-US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5" name="Title 4"/>
          <p:cNvSpPr txBox="1">
            <a:spLocks/>
          </p:cNvSpPr>
          <p:nvPr/>
        </p:nvSpPr>
        <p:spPr>
          <a:xfrm>
            <a:off x="0" y="-13447"/>
            <a:ext cx="9144000" cy="775447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642848"/>
      </p:ext>
    </p:extLst>
  </p:cSld>
  <p:clrMapOvr>
    <a:masterClrMapping/>
  </p:clrMapOvr>
  <p:transition>
    <p:wheel spokes="8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6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6"/>
                  </p:tgtEl>
                </p:cond>
              </p:nextCondLst>
            </p:seq>
          </p:childTnLst>
        </p:cTn>
      </p:par>
    </p:tnLst>
    <p:bldLst>
      <p:bldP spid="4609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ÌNH NỀN POWERPOINTS GOOD (17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362200" y="1066800"/>
            <a:ext cx="38862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LÝ 8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964597"/>
            <a:ext cx="579120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 BIỂU DIỄN LỰC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12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-16618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69205"/>
            <a:ext cx="8458200" cy="1244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 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Tác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đẩy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kéo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này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khác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lực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Lực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có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̉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làm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biến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dạng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hoặc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đổi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chuyển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động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đổi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tốc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của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vật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04800" y="1813392"/>
            <a:ext cx="7924799" cy="4195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véctơ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Lực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lượng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véctơ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lực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véc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điểm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đặt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60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C6CB-851B-4599-88D3-9C40196407A4}" type="datetime1">
              <a:rPr lang="en-US" smtClean="0"/>
              <a:t>7/29/2022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1443841"/>
            <a:ext cx="830580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TẬP VỀ NHÀ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BT1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vectơ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BT2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a/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cường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500N,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xích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b/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ngang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sang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cường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2000N,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xích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c/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ngang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sang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cường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350N,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xích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d/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cường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1500N,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xích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89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3048000" y="3886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itle 4"/>
          <p:cNvSpPr txBox="1">
            <a:spLocks/>
          </p:cNvSpPr>
          <p:nvPr/>
        </p:nvSpPr>
        <p:spPr>
          <a:xfrm>
            <a:off x="0" y="-13447"/>
            <a:ext cx="9144000" cy="6051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0" y="596153"/>
            <a:ext cx="76200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latin typeface="Arial" charset="0"/>
              </a:rPr>
              <a:t>C3:</a:t>
            </a:r>
            <a:endParaRPr lang="en-US" sz="2800" b="1" dirty="0">
              <a:latin typeface="Arial" charset="0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786372" y="640377"/>
            <a:ext cx="83576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b="1" dirty="0" err="1" smtClean="0">
                <a:cs typeface="Times New Roman" panose="02020603050405020304" pitchFamily="18" charset="0"/>
              </a:rPr>
              <a:t>Diễn</a:t>
            </a:r>
            <a:r>
              <a:rPr lang="en-US" b="1" dirty="0" smtClean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tả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bằng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lời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các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yếu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tố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của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các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lực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vẽ</a:t>
            </a:r>
            <a:r>
              <a:rPr lang="en-US" b="1" dirty="0"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cs typeface="Times New Roman" panose="02020603050405020304" pitchFamily="18" charset="0"/>
              </a:rPr>
              <a:t>hình</a:t>
            </a:r>
            <a:r>
              <a:rPr lang="en-US" b="1" dirty="0">
                <a:cs typeface="Times New Roman" panose="02020603050405020304" pitchFamily="18" charset="0"/>
              </a:rPr>
              <a:t> 4.4</a:t>
            </a:r>
          </a:p>
        </p:txBody>
      </p:sp>
      <p:grpSp>
        <p:nvGrpSpPr>
          <p:cNvPr id="37" name="Group 22"/>
          <p:cNvGrpSpPr>
            <a:grpSpLocks/>
          </p:cNvGrpSpPr>
          <p:nvPr/>
        </p:nvGrpSpPr>
        <p:grpSpPr bwMode="auto">
          <a:xfrm>
            <a:off x="2782829" y="1142571"/>
            <a:ext cx="2459912" cy="2896031"/>
            <a:chOff x="674" y="480"/>
            <a:chExt cx="426" cy="1020"/>
          </a:xfrm>
        </p:grpSpPr>
        <p:grpSp>
          <p:nvGrpSpPr>
            <p:cNvPr id="38" name="Group 23"/>
            <p:cNvGrpSpPr>
              <a:grpSpLocks/>
            </p:cNvGrpSpPr>
            <p:nvPr/>
          </p:nvGrpSpPr>
          <p:grpSpPr bwMode="auto">
            <a:xfrm>
              <a:off x="844" y="624"/>
              <a:ext cx="0" cy="576"/>
              <a:chOff x="2832" y="3120"/>
              <a:chExt cx="0" cy="576"/>
            </a:xfrm>
          </p:grpSpPr>
          <p:sp>
            <p:nvSpPr>
              <p:cNvPr id="45" name="Line 24"/>
              <p:cNvSpPr>
                <a:spLocks noChangeShapeType="1"/>
              </p:cNvSpPr>
              <p:nvPr/>
            </p:nvSpPr>
            <p:spPr bwMode="auto">
              <a:xfrm>
                <a:off x="2832" y="3120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arrow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25"/>
              <p:cNvSpPr>
                <a:spLocks noChangeShapeType="1"/>
              </p:cNvSpPr>
              <p:nvPr/>
            </p:nvSpPr>
            <p:spPr bwMode="auto">
              <a:xfrm>
                <a:off x="2832" y="3408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diamond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  <p:grpSp>
          <p:nvGrpSpPr>
            <p:cNvPr id="39" name="Group 26"/>
            <p:cNvGrpSpPr>
              <a:grpSpLocks/>
            </p:cNvGrpSpPr>
            <p:nvPr/>
          </p:nvGrpSpPr>
          <p:grpSpPr bwMode="auto">
            <a:xfrm>
              <a:off x="674" y="480"/>
              <a:ext cx="426" cy="1020"/>
              <a:chOff x="674" y="468"/>
              <a:chExt cx="426" cy="1020"/>
            </a:xfrm>
          </p:grpSpPr>
          <p:sp>
            <p:nvSpPr>
              <p:cNvPr id="40" name="Rectangle 27"/>
              <p:cNvSpPr>
                <a:spLocks noChangeArrowheads="1"/>
              </p:cNvSpPr>
              <p:nvPr/>
            </p:nvSpPr>
            <p:spPr bwMode="auto">
              <a:xfrm>
                <a:off x="674" y="1200"/>
                <a:ext cx="343" cy="28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Text Box 28"/>
              <p:cNvSpPr txBox="1">
                <a:spLocks noChangeArrowheads="1"/>
              </p:cNvSpPr>
              <p:nvPr/>
            </p:nvSpPr>
            <p:spPr bwMode="auto">
              <a:xfrm>
                <a:off x="853" y="938"/>
                <a:ext cx="24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b="1" dirty="0">
                    <a:latin typeface="Tahoma" charset="0"/>
                  </a:rPr>
                  <a:t>A</a:t>
                </a:r>
              </a:p>
            </p:txBody>
          </p:sp>
          <p:grpSp>
            <p:nvGrpSpPr>
              <p:cNvPr id="42" name="Group 29"/>
              <p:cNvGrpSpPr>
                <a:grpSpLocks/>
              </p:cNvGrpSpPr>
              <p:nvPr/>
            </p:nvGrpSpPr>
            <p:grpSpPr bwMode="auto">
              <a:xfrm>
                <a:off x="806" y="468"/>
                <a:ext cx="99" cy="163"/>
                <a:chOff x="442" y="2834"/>
                <a:chExt cx="99" cy="163"/>
              </a:xfrm>
            </p:grpSpPr>
            <p:sp>
              <p:nvSpPr>
                <p:cNvPr id="43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455" y="2834"/>
                  <a:ext cx="86" cy="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en-US" b="1" dirty="0">
                      <a:latin typeface="Tahoma" charset="0"/>
                    </a:rPr>
                    <a:t>F</a:t>
                  </a:r>
                  <a:r>
                    <a:rPr lang="en-US" b="1" baseline="-25000" dirty="0">
                      <a:latin typeface="Tahoma" charset="0"/>
                    </a:rPr>
                    <a:t>1</a:t>
                  </a:r>
                  <a:endParaRPr lang="en-US" b="1" dirty="0">
                    <a:latin typeface="Tahoma" charset="0"/>
                  </a:endParaRPr>
                </a:p>
              </p:txBody>
            </p:sp>
            <p:sp>
              <p:nvSpPr>
                <p:cNvPr id="44" name="Line 31"/>
                <p:cNvSpPr>
                  <a:spLocks noChangeShapeType="1"/>
                </p:cNvSpPr>
                <p:nvPr/>
              </p:nvSpPr>
              <p:spPr bwMode="auto">
                <a:xfrm>
                  <a:off x="442" y="2861"/>
                  <a:ext cx="79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1" name="Group 50"/>
          <p:cNvGrpSpPr>
            <a:grpSpLocks/>
          </p:cNvGrpSpPr>
          <p:nvPr/>
        </p:nvGrpSpPr>
        <p:grpSpPr bwMode="auto">
          <a:xfrm>
            <a:off x="4800600" y="1811338"/>
            <a:ext cx="838200" cy="398462"/>
            <a:chOff x="126" y="1527"/>
            <a:chExt cx="528" cy="251"/>
          </a:xfrm>
          <a:solidFill>
            <a:schemeClr val="bg1"/>
          </a:solidFill>
        </p:grpSpPr>
        <p:sp>
          <p:nvSpPr>
            <p:cNvPr id="82" name="Text Box 51"/>
            <p:cNvSpPr txBox="1">
              <a:spLocks noChangeArrowheads="1"/>
            </p:cNvSpPr>
            <p:nvPr/>
          </p:nvSpPr>
          <p:spPr bwMode="auto">
            <a:xfrm>
              <a:off x="126" y="1527"/>
              <a:ext cx="528" cy="231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>
                  <a:latin typeface="Arial" charset="0"/>
                </a:rPr>
                <a:t>10N</a:t>
              </a:r>
            </a:p>
          </p:txBody>
        </p:sp>
        <p:grpSp>
          <p:nvGrpSpPr>
            <p:cNvPr id="83" name="Group 52"/>
            <p:cNvGrpSpPr>
              <a:grpSpLocks/>
            </p:cNvGrpSpPr>
            <p:nvPr/>
          </p:nvGrpSpPr>
          <p:grpSpPr bwMode="auto">
            <a:xfrm>
              <a:off x="144" y="1680"/>
              <a:ext cx="352" cy="98"/>
              <a:chOff x="144" y="1680"/>
              <a:chExt cx="352" cy="98"/>
            </a:xfrm>
            <a:grpFill/>
          </p:grpSpPr>
          <p:sp>
            <p:nvSpPr>
              <p:cNvPr id="84" name="Line 53"/>
              <p:cNvSpPr>
                <a:spLocks noChangeShapeType="1"/>
              </p:cNvSpPr>
              <p:nvPr/>
            </p:nvSpPr>
            <p:spPr bwMode="auto">
              <a:xfrm>
                <a:off x="153" y="1728"/>
                <a:ext cx="336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54"/>
              <p:cNvSpPr>
                <a:spLocks noChangeShapeType="1"/>
              </p:cNvSpPr>
              <p:nvPr/>
            </p:nvSpPr>
            <p:spPr bwMode="auto">
              <a:xfrm>
                <a:off x="496" y="1682"/>
                <a:ext cx="0" cy="96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55"/>
              <p:cNvSpPr>
                <a:spLocks noChangeShapeType="1"/>
              </p:cNvSpPr>
              <p:nvPr/>
            </p:nvSpPr>
            <p:spPr bwMode="auto">
              <a:xfrm>
                <a:off x="144" y="1680"/>
                <a:ext cx="0" cy="96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7" name="Text Box 18"/>
          <p:cNvSpPr txBox="1">
            <a:spLocks noChangeArrowheads="1"/>
          </p:cNvSpPr>
          <p:nvPr/>
        </p:nvSpPr>
        <p:spPr bwMode="auto">
          <a:xfrm>
            <a:off x="46037" y="4397276"/>
            <a:ext cx="88693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b="1" i="1" dirty="0" err="1">
                <a:solidFill>
                  <a:srgbClr val="0000FF"/>
                </a:solidFill>
              </a:rPr>
              <a:t>Điểm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đặt</a:t>
            </a:r>
            <a:r>
              <a:rPr lang="en-US" b="1" dirty="0" smtClean="0">
                <a:solidFill>
                  <a:srgbClr val="0000FF"/>
                </a:solidFill>
              </a:rPr>
              <a:t>: ………………………………………………..</a:t>
            </a:r>
          </a:p>
          <a:p>
            <a:pPr eaLnBrk="1" hangingPunct="1">
              <a:lnSpc>
                <a:spcPct val="150000"/>
              </a:lnSpc>
            </a:pPr>
            <a:r>
              <a:rPr lang="en-US" b="1" i="1" dirty="0" err="1" smtClean="0">
                <a:solidFill>
                  <a:srgbClr val="0000FF"/>
                </a:solidFill>
              </a:rPr>
              <a:t>Phương</a:t>
            </a:r>
            <a:r>
              <a:rPr lang="en-US" b="1" dirty="0">
                <a:solidFill>
                  <a:srgbClr val="0000FF"/>
                </a:solidFill>
              </a:rPr>
              <a:t>: </a:t>
            </a:r>
            <a:r>
              <a:rPr lang="en-US" b="1" dirty="0" smtClean="0">
                <a:solidFill>
                  <a:srgbClr val="0000FF"/>
                </a:solidFill>
              </a:rPr>
              <a:t>………………………………………………..</a:t>
            </a:r>
          </a:p>
          <a:p>
            <a:pPr eaLnBrk="1" hangingPunct="1">
              <a:lnSpc>
                <a:spcPct val="150000"/>
              </a:lnSpc>
            </a:pPr>
            <a:r>
              <a:rPr lang="en-US" b="1" i="1" dirty="0" err="1" smtClean="0">
                <a:solidFill>
                  <a:srgbClr val="0000FF"/>
                </a:solidFill>
              </a:rPr>
              <a:t>Chiều</a:t>
            </a:r>
            <a:r>
              <a:rPr lang="en-US" b="1" i="1" dirty="0">
                <a:solidFill>
                  <a:srgbClr val="0000FF"/>
                </a:solidFill>
              </a:rPr>
              <a:t>: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………………………………………………..</a:t>
            </a:r>
          </a:p>
          <a:p>
            <a:pPr eaLnBrk="1" hangingPunct="1">
              <a:lnSpc>
                <a:spcPct val="150000"/>
              </a:lnSpc>
            </a:pPr>
            <a:r>
              <a:rPr lang="en-US" b="1" i="1" dirty="0" err="1" smtClean="0">
                <a:solidFill>
                  <a:srgbClr val="0000FF"/>
                </a:solidFill>
              </a:rPr>
              <a:t>Độ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lớn</a:t>
            </a:r>
            <a:r>
              <a:rPr lang="en-US" b="1" i="1" dirty="0" smtClean="0">
                <a:solidFill>
                  <a:srgbClr val="0000FF"/>
                </a:solidFill>
              </a:rPr>
              <a:t>: </a:t>
            </a:r>
            <a:r>
              <a:rPr lang="en-US" b="1" dirty="0" smtClean="0">
                <a:solidFill>
                  <a:srgbClr val="0000FF"/>
                </a:solidFill>
              </a:rPr>
              <a:t>………………………………………………..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9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5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3048000" y="3886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786372" y="640377"/>
            <a:ext cx="83576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b="1" dirty="0" err="1" smtClean="0">
                <a:latin typeface="Arial" pitchFamily="34" charset="0"/>
                <a:cs typeface="Arial" pitchFamily="34" charset="0"/>
              </a:rPr>
              <a:t>Diễn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tả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lời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yếu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tố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lực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ở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4.4</a:t>
            </a:r>
          </a:p>
        </p:txBody>
      </p:sp>
      <p:grpSp>
        <p:nvGrpSpPr>
          <p:cNvPr id="47" name="Group 6"/>
          <p:cNvGrpSpPr>
            <a:grpSpLocks/>
          </p:cNvGrpSpPr>
          <p:nvPr/>
        </p:nvGrpSpPr>
        <p:grpSpPr bwMode="auto">
          <a:xfrm>
            <a:off x="1371600" y="2306003"/>
            <a:ext cx="5714568" cy="1274445"/>
            <a:chOff x="0" y="3015"/>
            <a:chExt cx="1773" cy="446"/>
          </a:xfrm>
        </p:grpSpPr>
        <p:sp>
          <p:nvSpPr>
            <p:cNvPr id="48" name="Rectangle 7"/>
            <p:cNvSpPr>
              <a:spLocks noChangeArrowheads="1"/>
            </p:cNvSpPr>
            <p:nvPr/>
          </p:nvSpPr>
          <p:spPr bwMode="auto">
            <a:xfrm>
              <a:off x="0" y="3141"/>
              <a:ext cx="624" cy="2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8"/>
            <p:cNvSpPr txBox="1">
              <a:spLocks noChangeArrowheads="1"/>
            </p:cNvSpPr>
            <p:nvPr/>
          </p:nvSpPr>
          <p:spPr bwMode="auto">
            <a:xfrm>
              <a:off x="611" y="3015"/>
              <a:ext cx="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>
                  <a:latin typeface="Tahoma" charset="0"/>
                </a:rPr>
                <a:t>B</a:t>
              </a:r>
            </a:p>
          </p:txBody>
        </p:sp>
        <p:grpSp>
          <p:nvGrpSpPr>
            <p:cNvPr id="50" name="Group 9"/>
            <p:cNvGrpSpPr>
              <a:grpSpLocks/>
            </p:cNvGrpSpPr>
            <p:nvPr/>
          </p:nvGrpSpPr>
          <p:grpSpPr bwMode="auto">
            <a:xfrm>
              <a:off x="1440" y="3173"/>
              <a:ext cx="333" cy="288"/>
              <a:chOff x="694" y="3125"/>
              <a:chExt cx="333" cy="288"/>
            </a:xfrm>
          </p:grpSpPr>
          <p:sp>
            <p:nvSpPr>
              <p:cNvPr id="55" name="Text Box 10"/>
              <p:cNvSpPr txBox="1">
                <a:spLocks noChangeArrowheads="1"/>
              </p:cNvSpPr>
              <p:nvPr/>
            </p:nvSpPr>
            <p:spPr bwMode="auto">
              <a:xfrm>
                <a:off x="717" y="3125"/>
                <a:ext cx="31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b="1">
                    <a:solidFill>
                      <a:srgbClr val="FF0000"/>
                    </a:solidFill>
                    <a:latin typeface="Tahoma" charset="0"/>
                  </a:rPr>
                  <a:t>F</a:t>
                </a:r>
                <a:r>
                  <a:rPr lang="en-US" b="1" baseline="-25000">
                    <a:solidFill>
                      <a:srgbClr val="FF0000"/>
                    </a:solidFill>
                    <a:latin typeface="Tahoma" charset="0"/>
                  </a:rPr>
                  <a:t>2</a:t>
                </a:r>
                <a:endParaRPr lang="en-US" b="1">
                  <a:solidFill>
                    <a:srgbClr val="FF0000"/>
                  </a:solidFill>
                  <a:latin typeface="Tahoma" charset="0"/>
                </a:endParaRPr>
              </a:p>
            </p:txBody>
          </p:sp>
          <p:sp>
            <p:nvSpPr>
              <p:cNvPr id="56" name="Line 11"/>
              <p:cNvSpPr>
                <a:spLocks noChangeShapeType="1"/>
              </p:cNvSpPr>
              <p:nvPr/>
            </p:nvSpPr>
            <p:spPr bwMode="auto">
              <a:xfrm>
                <a:off x="694" y="3147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" name="Group 12"/>
            <p:cNvGrpSpPr>
              <a:grpSpLocks/>
            </p:cNvGrpSpPr>
            <p:nvPr/>
          </p:nvGrpSpPr>
          <p:grpSpPr bwMode="auto">
            <a:xfrm>
              <a:off x="620" y="3263"/>
              <a:ext cx="865" cy="1"/>
              <a:chOff x="672" y="3215"/>
              <a:chExt cx="865" cy="1"/>
            </a:xfrm>
          </p:grpSpPr>
          <p:sp>
            <p:nvSpPr>
              <p:cNvPr id="52" name="Line 13"/>
              <p:cNvSpPr>
                <a:spLocks noChangeShapeType="1"/>
              </p:cNvSpPr>
              <p:nvPr/>
            </p:nvSpPr>
            <p:spPr bwMode="auto">
              <a:xfrm rot="5400000">
                <a:off x="1393" y="3071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arrow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14"/>
              <p:cNvSpPr>
                <a:spLocks noChangeShapeType="1"/>
              </p:cNvSpPr>
              <p:nvPr/>
            </p:nvSpPr>
            <p:spPr bwMode="auto">
              <a:xfrm rot="5400000">
                <a:off x="1105" y="3071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diamond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Line 15"/>
              <p:cNvSpPr>
                <a:spLocks noChangeShapeType="1"/>
              </p:cNvSpPr>
              <p:nvPr/>
            </p:nvSpPr>
            <p:spPr bwMode="auto">
              <a:xfrm rot="5400000">
                <a:off x="816" y="3072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diamond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7" name="Text Box 18"/>
          <p:cNvSpPr txBox="1">
            <a:spLocks noChangeArrowheads="1"/>
          </p:cNvSpPr>
          <p:nvPr/>
        </p:nvSpPr>
        <p:spPr bwMode="auto">
          <a:xfrm>
            <a:off x="46037" y="4397276"/>
            <a:ext cx="88693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b="1" i="1" dirty="0" err="1">
                <a:solidFill>
                  <a:srgbClr val="0000FF"/>
                </a:solidFill>
              </a:rPr>
              <a:t>Điểm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đặt</a:t>
            </a:r>
            <a:r>
              <a:rPr lang="en-US" b="1" dirty="0" smtClean="0">
                <a:solidFill>
                  <a:srgbClr val="0000FF"/>
                </a:solidFill>
              </a:rPr>
              <a:t>: ………………………………………………..</a:t>
            </a:r>
          </a:p>
          <a:p>
            <a:pPr eaLnBrk="1" hangingPunct="1">
              <a:lnSpc>
                <a:spcPct val="150000"/>
              </a:lnSpc>
            </a:pPr>
            <a:r>
              <a:rPr lang="en-US" b="1" i="1" dirty="0" err="1" smtClean="0">
                <a:solidFill>
                  <a:srgbClr val="0000FF"/>
                </a:solidFill>
              </a:rPr>
              <a:t>Phương</a:t>
            </a:r>
            <a:r>
              <a:rPr lang="en-US" b="1" dirty="0">
                <a:solidFill>
                  <a:srgbClr val="0000FF"/>
                </a:solidFill>
              </a:rPr>
              <a:t>: </a:t>
            </a:r>
            <a:r>
              <a:rPr lang="en-US" b="1" dirty="0" smtClean="0">
                <a:solidFill>
                  <a:srgbClr val="0000FF"/>
                </a:solidFill>
              </a:rPr>
              <a:t>………………………………………………..</a:t>
            </a:r>
          </a:p>
          <a:p>
            <a:pPr eaLnBrk="1" hangingPunct="1">
              <a:lnSpc>
                <a:spcPct val="150000"/>
              </a:lnSpc>
            </a:pPr>
            <a:r>
              <a:rPr lang="en-US" b="1" i="1" dirty="0" err="1" smtClean="0">
                <a:solidFill>
                  <a:srgbClr val="0000FF"/>
                </a:solidFill>
              </a:rPr>
              <a:t>Chiều</a:t>
            </a:r>
            <a:r>
              <a:rPr lang="en-US" b="1" i="1" dirty="0">
                <a:solidFill>
                  <a:srgbClr val="0000FF"/>
                </a:solidFill>
              </a:rPr>
              <a:t>: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………………………………………………..</a:t>
            </a:r>
          </a:p>
          <a:p>
            <a:pPr eaLnBrk="1" hangingPunct="1">
              <a:lnSpc>
                <a:spcPct val="150000"/>
              </a:lnSpc>
            </a:pPr>
            <a:r>
              <a:rPr lang="en-US" b="1" i="1" dirty="0" err="1" smtClean="0">
                <a:solidFill>
                  <a:srgbClr val="0000FF"/>
                </a:solidFill>
              </a:rPr>
              <a:t>Độ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lớn</a:t>
            </a:r>
            <a:r>
              <a:rPr lang="en-US" b="1" i="1" dirty="0" smtClean="0">
                <a:solidFill>
                  <a:srgbClr val="0000FF"/>
                </a:solidFill>
              </a:rPr>
              <a:t>: </a:t>
            </a:r>
            <a:r>
              <a:rPr lang="en-US" b="1" dirty="0" smtClean="0">
                <a:solidFill>
                  <a:srgbClr val="0000FF"/>
                </a:solidFill>
              </a:rPr>
              <a:t>………………………………………………..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9" name="Title 4"/>
          <p:cNvSpPr txBox="1">
            <a:spLocks/>
          </p:cNvSpPr>
          <p:nvPr/>
        </p:nvSpPr>
        <p:spPr>
          <a:xfrm>
            <a:off x="0" y="-13447"/>
            <a:ext cx="9144000" cy="6051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0" y="619780"/>
            <a:ext cx="76200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latin typeface="Arial" charset="0"/>
              </a:rPr>
              <a:t>C3:</a:t>
            </a:r>
            <a:endParaRPr lang="en-US" sz="2800" b="1" dirty="0">
              <a:latin typeface="Arial" charset="0"/>
            </a:endParaRPr>
          </a:p>
        </p:txBody>
      </p:sp>
      <p:grpSp>
        <p:nvGrpSpPr>
          <p:cNvPr id="24" name="Group 50"/>
          <p:cNvGrpSpPr>
            <a:grpSpLocks/>
          </p:cNvGrpSpPr>
          <p:nvPr/>
        </p:nvGrpSpPr>
        <p:grpSpPr bwMode="auto">
          <a:xfrm>
            <a:off x="4800600" y="1811338"/>
            <a:ext cx="838200" cy="398462"/>
            <a:chOff x="126" y="1527"/>
            <a:chExt cx="528" cy="251"/>
          </a:xfrm>
          <a:solidFill>
            <a:schemeClr val="bg1"/>
          </a:solidFill>
        </p:grpSpPr>
        <p:sp>
          <p:nvSpPr>
            <p:cNvPr id="25" name="Text Box 51"/>
            <p:cNvSpPr txBox="1">
              <a:spLocks noChangeArrowheads="1"/>
            </p:cNvSpPr>
            <p:nvPr/>
          </p:nvSpPr>
          <p:spPr bwMode="auto">
            <a:xfrm>
              <a:off x="126" y="1527"/>
              <a:ext cx="528" cy="231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>
                  <a:latin typeface="Arial" charset="0"/>
                </a:rPr>
                <a:t>10N</a:t>
              </a:r>
            </a:p>
          </p:txBody>
        </p:sp>
        <p:grpSp>
          <p:nvGrpSpPr>
            <p:cNvPr id="26" name="Group 52"/>
            <p:cNvGrpSpPr>
              <a:grpSpLocks/>
            </p:cNvGrpSpPr>
            <p:nvPr/>
          </p:nvGrpSpPr>
          <p:grpSpPr bwMode="auto">
            <a:xfrm>
              <a:off x="144" y="1680"/>
              <a:ext cx="352" cy="98"/>
              <a:chOff x="144" y="1680"/>
              <a:chExt cx="352" cy="98"/>
            </a:xfrm>
            <a:grpFill/>
          </p:grpSpPr>
          <p:sp>
            <p:nvSpPr>
              <p:cNvPr id="27" name="Line 53"/>
              <p:cNvSpPr>
                <a:spLocks noChangeShapeType="1"/>
              </p:cNvSpPr>
              <p:nvPr/>
            </p:nvSpPr>
            <p:spPr bwMode="auto">
              <a:xfrm>
                <a:off x="153" y="1728"/>
                <a:ext cx="336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54"/>
              <p:cNvSpPr>
                <a:spLocks noChangeShapeType="1"/>
              </p:cNvSpPr>
              <p:nvPr/>
            </p:nvSpPr>
            <p:spPr bwMode="auto">
              <a:xfrm>
                <a:off x="496" y="1682"/>
                <a:ext cx="0" cy="96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55"/>
              <p:cNvSpPr>
                <a:spLocks noChangeShapeType="1"/>
              </p:cNvSpPr>
              <p:nvPr/>
            </p:nvSpPr>
            <p:spPr bwMode="auto">
              <a:xfrm>
                <a:off x="144" y="1680"/>
                <a:ext cx="0" cy="96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079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7" grpId="0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3048000" y="3886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786372" y="640377"/>
            <a:ext cx="83576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b="1" dirty="0" err="1" smtClean="0">
                <a:latin typeface="Arial" pitchFamily="34" charset="0"/>
                <a:cs typeface="Arial" pitchFamily="34" charset="0"/>
              </a:rPr>
              <a:t>Diễn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tả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lời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yếu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tố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lực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ở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4.4</a:t>
            </a:r>
          </a:p>
        </p:txBody>
      </p:sp>
      <p:grpSp>
        <p:nvGrpSpPr>
          <p:cNvPr id="58" name="Group 33"/>
          <p:cNvGrpSpPr>
            <a:grpSpLocks/>
          </p:cNvGrpSpPr>
          <p:nvPr/>
        </p:nvGrpSpPr>
        <p:grpSpPr bwMode="auto">
          <a:xfrm>
            <a:off x="3962400" y="1295835"/>
            <a:ext cx="4343400" cy="2590368"/>
            <a:chOff x="0" y="2831"/>
            <a:chExt cx="1947" cy="1158"/>
          </a:xfrm>
        </p:grpSpPr>
        <p:sp>
          <p:nvSpPr>
            <p:cNvPr id="60" name="Text Box 34"/>
            <p:cNvSpPr txBox="1">
              <a:spLocks noChangeArrowheads="1"/>
            </p:cNvSpPr>
            <p:nvPr/>
          </p:nvSpPr>
          <p:spPr bwMode="auto">
            <a:xfrm>
              <a:off x="493" y="3195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/>
                <a:t>C</a:t>
              </a:r>
            </a:p>
          </p:txBody>
        </p:sp>
        <p:grpSp>
          <p:nvGrpSpPr>
            <p:cNvPr id="61" name="Group 35"/>
            <p:cNvGrpSpPr>
              <a:grpSpLocks/>
            </p:cNvGrpSpPr>
            <p:nvPr/>
          </p:nvGrpSpPr>
          <p:grpSpPr bwMode="auto">
            <a:xfrm>
              <a:off x="1298" y="2831"/>
              <a:ext cx="297" cy="288"/>
              <a:chOff x="456" y="2783"/>
              <a:chExt cx="297" cy="288"/>
            </a:xfrm>
          </p:grpSpPr>
          <p:sp>
            <p:nvSpPr>
              <p:cNvPr id="73" name="Text Box 36"/>
              <p:cNvSpPr txBox="1">
                <a:spLocks noChangeArrowheads="1"/>
              </p:cNvSpPr>
              <p:nvPr/>
            </p:nvSpPr>
            <p:spPr bwMode="auto">
              <a:xfrm>
                <a:off x="456" y="2783"/>
                <a:ext cx="29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</a:rPr>
                  <a:t>F</a:t>
                </a:r>
                <a:r>
                  <a:rPr lang="en-US" b="1" baseline="-25000" dirty="0">
                    <a:solidFill>
                      <a:srgbClr val="FF0000"/>
                    </a:solidFill>
                  </a:rPr>
                  <a:t>3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4" name="Line 37"/>
              <p:cNvSpPr>
                <a:spLocks noChangeShapeType="1"/>
              </p:cNvSpPr>
              <p:nvPr/>
            </p:nvSpPr>
            <p:spPr bwMode="auto">
              <a:xfrm flipV="1">
                <a:off x="468" y="2817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" name="Group 38"/>
            <p:cNvGrpSpPr>
              <a:grpSpLocks/>
            </p:cNvGrpSpPr>
            <p:nvPr/>
          </p:nvGrpSpPr>
          <p:grpSpPr bwMode="auto">
            <a:xfrm rot="-2212194">
              <a:off x="546" y="3242"/>
              <a:ext cx="865" cy="1"/>
              <a:chOff x="672" y="3215"/>
              <a:chExt cx="865" cy="1"/>
            </a:xfrm>
          </p:grpSpPr>
          <p:sp>
            <p:nvSpPr>
              <p:cNvPr id="70" name="Line 39"/>
              <p:cNvSpPr>
                <a:spLocks noChangeShapeType="1"/>
              </p:cNvSpPr>
              <p:nvPr/>
            </p:nvSpPr>
            <p:spPr bwMode="auto">
              <a:xfrm rot="5400000">
                <a:off x="1393" y="3071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arrow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Line 40"/>
              <p:cNvSpPr>
                <a:spLocks noChangeShapeType="1"/>
              </p:cNvSpPr>
              <p:nvPr/>
            </p:nvSpPr>
            <p:spPr bwMode="auto">
              <a:xfrm rot="5400000">
                <a:off x="1105" y="3071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diamond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Line 41"/>
              <p:cNvSpPr>
                <a:spLocks noChangeShapeType="1"/>
              </p:cNvSpPr>
              <p:nvPr/>
            </p:nvSpPr>
            <p:spPr bwMode="auto">
              <a:xfrm rot="5400000">
                <a:off x="816" y="3072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diamond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3" name="Oval 42"/>
            <p:cNvSpPr>
              <a:spLocks noChangeArrowheads="1"/>
            </p:cNvSpPr>
            <p:nvPr/>
          </p:nvSpPr>
          <p:spPr bwMode="auto">
            <a:xfrm>
              <a:off x="384" y="3456"/>
              <a:ext cx="288" cy="28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43"/>
            <p:cNvSpPr>
              <a:spLocks noChangeShapeType="1"/>
            </p:cNvSpPr>
            <p:nvPr/>
          </p:nvSpPr>
          <p:spPr bwMode="auto">
            <a:xfrm flipV="1">
              <a:off x="39" y="3735"/>
              <a:ext cx="1869" cy="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44"/>
            <p:cNvSpPr>
              <a:spLocks noChangeShapeType="1"/>
            </p:cNvSpPr>
            <p:nvPr/>
          </p:nvSpPr>
          <p:spPr bwMode="auto">
            <a:xfrm flipV="1">
              <a:off x="816" y="3312"/>
              <a:ext cx="576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Text Box 45"/>
            <p:cNvSpPr txBox="1">
              <a:spLocks noChangeArrowheads="1"/>
            </p:cNvSpPr>
            <p:nvPr/>
          </p:nvSpPr>
          <p:spPr bwMode="auto">
            <a:xfrm>
              <a:off x="0" y="3701"/>
              <a:ext cx="2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/>
                <a:t>x </a:t>
              </a:r>
            </a:p>
          </p:txBody>
        </p:sp>
        <p:sp>
          <p:nvSpPr>
            <p:cNvPr id="67" name="Text Box 46"/>
            <p:cNvSpPr txBox="1">
              <a:spLocks noChangeArrowheads="1"/>
            </p:cNvSpPr>
            <p:nvPr/>
          </p:nvSpPr>
          <p:spPr bwMode="auto">
            <a:xfrm>
              <a:off x="1735" y="3701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 dirty="0"/>
                <a:t>y</a:t>
              </a:r>
            </a:p>
          </p:txBody>
        </p:sp>
        <p:sp>
          <p:nvSpPr>
            <p:cNvPr id="68" name="Text Box 47"/>
            <p:cNvSpPr txBox="1">
              <a:spLocks noChangeArrowheads="1"/>
            </p:cNvSpPr>
            <p:nvPr/>
          </p:nvSpPr>
          <p:spPr bwMode="auto">
            <a:xfrm>
              <a:off x="1056" y="3447"/>
              <a:ext cx="3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 dirty="0"/>
                <a:t>30</a:t>
              </a:r>
              <a:r>
                <a:rPr lang="en-US" b="1" baseline="30000" dirty="0"/>
                <a:t>o</a:t>
              </a:r>
              <a:endParaRPr lang="en-US" b="1" dirty="0"/>
            </a:p>
          </p:txBody>
        </p:sp>
        <p:sp>
          <p:nvSpPr>
            <p:cNvPr id="69" name="Arc 48"/>
            <p:cNvSpPr>
              <a:spLocks/>
            </p:cNvSpPr>
            <p:nvPr/>
          </p:nvSpPr>
          <p:spPr bwMode="auto">
            <a:xfrm>
              <a:off x="982" y="3648"/>
              <a:ext cx="48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" name="Text Box 18"/>
          <p:cNvSpPr txBox="1">
            <a:spLocks noChangeArrowheads="1"/>
          </p:cNvSpPr>
          <p:nvPr/>
        </p:nvSpPr>
        <p:spPr bwMode="auto">
          <a:xfrm>
            <a:off x="46037" y="4244876"/>
            <a:ext cx="88693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b="1" i="1" dirty="0" err="1">
                <a:solidFill>
                  <a:srgbClr val="0000FF"/>
                </a:solidFill>
              </a:rPr>
              <a:t>Điểm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đặt</a:t>
            </a:r>
            <a:r>
              <a:rPr lang="en-US" b="1" dirty="0" smtClean="0">
                <a:solidFill>
                  <a:srgbClr val="0000FF"/>
                </a:solidFill>
              </a:rPr>
              <a:t>: ………………………………………………..</a:t>
            </a:r>
          </a:p>
          <a:p>
            <a:pPr eaLnBrk="1" hangingPunct="1">
              <a:lnSpc>
                <a:spcPct val="150000"/>
              </a:lnSpc>
            </a:pPr>
            <a:r>
              <a:rPr lang="en-US" b="1" i="1" dirty="0" err="1" smtClean="0">
                <a:solidFill>
                  <a:srgbClr val="0000FF"/>
                </a:solidFill>
              </a:rPr>
              <a:t>Phương</a:t>
            </a:r>
            <a:r>
              <a:rPr lang="en-US" b="1" dirty="0">
                <a:solidFill>
                  <a:srgbClr val="0000FF"/>
                </a:solidFill>
              </a:rPr>
              <a:t>: </a:t>
            </a:r>
            <a:r>
              <a:rPr lang="en-US" b="1" dirty="0" smtClean="0">
                <a:solidFill>
                  <a:srgbClr val="0000FF"/>
                </a:solidFill>
              </a:rPr>
              <a:t>………………………………………………..</a:t>
            </a:r>
          </a:p>
          <a:p>
            <a:pPr eaLnBrk="1" hangingPunct="1">
              <a:lnSpc>
                <a:spcPct val="150000"/>
              </a:lnSpc>
            </a:pPr>
            <a:r>
              <a:rPr lang="en-US" b="1" i="1" dirty="0" err="1" smtClean="0">
                <a:solidFill>
                  <a:srgbClr val="0000FF"/>
                </a:solidFill>
              </a:rPr>
              <a:t>Chiều</a:t>
            </a:r>
            <a:r>
              <a:rPr lang="en-US" b="1" i="1" dirty="0">
                <a:solidFill>
                  <a:srgbClr val="0000FF"/>
                </a:solidFill>
              </a:rPr>
              <a:t>: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………………………………………………..</a:t>
            </a:r>
          </a:p>
          <a:p>
            <a:pPr eaLnBrk="1" hangingPunct="1">
              <a:lnSpc>
                <a:spcPct val="150000"/>
              </a:lnSpc>
            </a:pPr>
            <a:r>
              <a:rPr lang="en-US" b="1" i="1" dirty="0" err="1" smtClean="0">
                <a:solidFill>
                  <a:srgbClr val="0000FF"/>
                </a:solidFill>
              </a:rPr>
              <a:t>Độ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lớn</a:t>
            </a:r>
            <a:r>
              <a:rPr lang="en-US" b="1" i="1" dirty="0" smtClean="0">
                <a:solidFill>
                  <a:srgbClr val="0000FF"/>
                </a:solidFill>
              </a:rPr>
              <a:t>: </a:t>
            </a:r>
            <a:r>
              <a:rPr lang="en-US" b="1" dirty="0" smtClean="0">
                <a:solidFill>
                  <a:srgbClr val="0000FF"/>
                </a:solidFill>
              </a:rPr>
              <a:t>………………………………………………..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7" name="Title 4"/>
          <p:cNvSpPr txBox="1">
            <a:spLocks/>
          </p:cNvSpPr>
          <p:nvPr/>
        </p:nvSpPr>
        <p:spPr>
          <a:xfrm>
            <a:off x="0" y="-13447"/>
            <a:ext cx="9144000" cy="6051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0" y="596153"/>
            <a:ext cx="76200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latin typeface="Arial" charset="0"/>
              </a:rPr>
              <a:t>C3:</a:t>
            </a:r>
            <a:endParaRPr lang="en-US" sz="2800" b="1" dirty="0">
              <a:latin typeface="Arial" charset="0"/>
            </a:endParaRPr>
          </a:p>
        </p:txBody>
      </p:sp>
      <p:grpSp>
        <p:nvGrpSpPr>
          <p:cNvPr id="30" name="Group 50"/>
          <p:cNvGrpSpPr>
            <a:grpSpLocks/>
          </p:cNvGrpSpPr>
          <p:nvPr/>
        </p:nvGrpSpPr>
        <p:grpSpPr bwMode="auto">
          <a:xfrm>
            <a:off x="4800600" y="1811338"/>
            <a:ext cx="838200" cy="398462"/>
            <a:chOff x="126" y="1527"/>
            <a:chExt cx="528" cy="251"/>
          </a:xfrm>
          <a:solidFill>
            <a:schemeClr val="bg1"/>
          </a:solidFill>
        </p:grpSpPr>
        <p:sp>
          <p:nvSpPr>
            <p:cNvPr id="31" name="Text Box 51"/>
            <p:cNvSpPr txBox="1">
              <a:spLocks noChangeArrowheads="1"/>
            </p:cNvSpPr>
            <p:nvPr/>
          </p:nvSpPr>
          <p:spPr bwMode="auto">
            <a:xfrm>
              <a:off x="126" y="1527"/>
              <a:ext cx="528" cy="231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>
                  <a:latin typeface="Arial" charset="0"/>
                </a:rPr>
                <a:t>10N</a:t>
              </a:r>
            </a:p>
          </p:txBody>
        </p:sp>
        <p:grpSp>
          <p:nvGrpSpPr>
            <p:cNvPr id="32" name="Group 52"/>
            <p:cNvGrpSpPr>
              <a:grpSpLocks/>
            </p:cNvGrpSpPr>
            <p:nvPr/>
          </p:nvGrpSpPr>
          <p:grpSpPr bwMode="auto">
            <a:xfrm>
              <a:off x="144" y="1680"/>
              <a:ext cx="352" cy="98"/>
              <a:chOff x="144" y="1680"/>
              <a:chExt cx="352" cy="98"/>
            </a:xfrm>
            <a:grpFill/>
          </p:grpSpPr>
          <p:sp>
            <p:nvSpPr>
              <p:cNvPr id="33" name="Line 53"/>
              <p:cNvSpPr>
                <a:spLocks noChangeShapeType="1"/>
              </p:cNvSpPr>
              <p:nvPr/>
            </p:nvSpPr>
            <p:spPr bwMode="auto">
              <a:xfrm>
                <a:off x="153" y="1728"/>
                <a:ext cx="336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54"/>
              <p:cNvSpPr>
                <a:spLocks noChangeShapeType="1"/>
              </p:cNvSpPr>
              <p:nvPr/>
            </p:nvSpPr>
            <p:spPr bwMode="auto">
              <a:xfrm>
                <a:off x="496" y="1682"/>
                <a:ext cx="0" cy="96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55"/>
              <p:cNvSpPr>
                <a:spLocks noChangeShapeType="1"/>
              </p:cNvSpPr>
              <p:nvPr/>
            </p:nvSpPr>
            <p:spPr bwMode="auto">
              <a:xfrm>
                <a:off x="144" y="1680"/>
                <a:ext cx="0" cy="96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079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90" grpId="0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B6BC-851B-4A61-90FF-10F5835B7A64}" type="datetime1">
              <a:rPr lang="en-US" smtClean="0"/>
              <a:t>7/29/2022</a:t>
            </a:fld>
            <a:endParaRPr lang="en-US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0" y="1371600"/>
            <a:ext cx="9144000" cy="3048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80000"/>
              </a:lnSpc>
            </a:pP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C2, C3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4.1, 4.2, 4.3, 4.4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SBT.</a:t>
            </a:r>
          </a:p>
          <a:p>
            <a:pPr algn="just">
              <a:lnSpc>
                <a:spcPct val="80000"/>
              </a:lnSpc>
            </a:pP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tiếp theo “SỰ CÂN BẰNG LỰC – QUÁN TÍNH”</a:t>
            </a:r>
          </a:p>
          <a:p>
            <a:pPr algn="just">
              <a:lnSpc>
                <a:spcPct val="80000"/>
              </a:lnSpc>
            </a:pP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2571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CÁC EM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6000" dirty="0" smtClean="0">
              <a:solidFill>
                <a:srgbClr val="0000CC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0000CC"/>
                </a:solidFill>
                <a:latin typeface="Monotype Corsiva" panose="03010101010201010101" pitchFamily="66" charset="0"/>
              </a:rPr>
              <a:t>Chúc các em học tốt</a:t>
            </a:r>
            <a:endParaRPr lang="en-US" sz="6000" dirty="0">
              <a:solidFill>
                <a:srgbClr val="0000CC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B6BC-851B-4A61-90FF-10F5835B7A64}" type="datetime1">
              <a:rPr lang="en-US" smtClean="0"/>
              <a:t>7/29/2022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9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C6CB-851B-4599-88D3-9C40196407A4}" type="datetime1">
              <a:rPr lang="en-US" smtClean="0"/>
              <a:t>7/29/2022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43000" y="990600"/>
            <a:ext cx="579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705600" y="3962400"/>
            <a:ext cx="3048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3581400" y="4191000"/>
            <a:ext cx="304800" cy="3048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4114800" y="4191000"/>
            <a:ext cx="304800" cy="3048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029200" y="3581400"/>
            <a:ext cx="1676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934200" y="3581400"/>
            <a:ext cx="1676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5181600" y="4191000"/>
            <a:ext cx="304800" cy="3048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6096000" y="4191000"/>
            <a:ext cx="304800" cy="3048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7162800" y="4191000"/>
            <a:ext cx="304800" cy="3048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8001000" y="4191000"/>
            <a:ext cx="304800" cy="3048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724400" y="3962400"/>
            <a:ext cx="3048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5" descr="Granite"/>
          <p:cNvSpPr>
            <a:spLocks noChangeArrowheads="1"/>
          </p:cNvSpPr>
          <p:nvPr/>
        </p:nvSpPr>
        <p:spPr bwMode="auto">
          <a:xfrm>
            <a:off x="0" y="4495800"/>
            <a:ext cx="9144000" cy="685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6" descr="Green marble"/>
          <p:cNvSpPr>
            <a:spLocks noChangeArrowheads="1"/>
          </p:cNvSpPr>
          <p:nvPr/>
        </p:nvSpPr>
        <p:spPr bwMode="auto">
          <a:xfrm>
            <a:off x="3429000" y="3321050"/>
            <a:ext cx="1447800" cy="914400"/>
          </a:xfrm>
          <a:prstGeom prst="flowChartPunchedCard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1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3 0 " pathEditMode="relative" ptsTypes="AA">
                                      <p:cBhvr>
                                        <p:cTn id="4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3 0 " pathEditMode="relative" ptsTypes="AA">
                                      <p:cBhvr>
                                        <p:cTn id="4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3 0 " pathEditMode="relative" ptsTypes="AA">
                                      <p:cBhvr>
                                        <p:cTn id="4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3 0 " pathEditMode="relative" ptsTypes="AA">
                                      <p:cBhvr>
                                        <p:cTn id="4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3 0 " pathEditMode="relative" ptsTypes="AA">
                                      <p:cBhvr>
                                        <p:cTn id="4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3 0 " pathEditMode="relative" ptsTypes="AA">
                                      <p:cBhvr>
                                        <p:cTn id="5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3 0 " pathEditMode="relative" ptsTypes="AA">
                                      <p:cBhvr>
                                        <p:cTn id="5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3 0 " pathEditMode="relative" ptsTypes="AA">
                                      <p:cBhvr>
                                        <p:cTn id="5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3 0 " pathEditMode="relative" ptsTypes="AA">
                                      <p:cBhvr>
                                        <p:cTn id="5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3 0 " pathEditMode="relative" ptsTypes="AA">
                                      <p:cBhvr>
                                        <p:cTn id="5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3 0 " pathEditMode="relative" ptsTypes="AA">
                                      <p:cBhvr>
                                        <p:cTn id="6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945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BIỂU DIỄN LỰC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685800"/>
            <a:ext cx="42672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US" b="1" u="sng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5373-98BB-4ED2-B13E-78A091403219}" type="datetime1">
              <a:rPr lang="en-US" smtClean="0"/>
              <a:t>7/29/2022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3445" y="0"/>
            <a:ext cx="609600" cy="6794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3600" b="1" i="1" dirty="0">
                <a:solidFill>
                  <a:srgbClr val="0000FF"/>
                </a:solidFill>
                <a:sym typeface="Wingdings" pitchFamily="2" charset="2"/>
              </a:rPr>
              <a:t>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267200" y="762000"/>
            <a:ext cx="0" cy="60960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4292651" y="1524000"/>
            <a:ext cx="4851349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3200" b="1" dirty="0" err="1" smtClean="0">
                <a:solidFill>
                  <a:srgbClr val="C00000"/>
                </a:solidFill>
                <a:latin typeface="Times New Roman"/>
              </a:rPr>
              <a:t>Lực</a:t>
            </a:r>
            <a:r>
              <a:rPr lang="en-US" sz="32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/>
              </a:rPr>
              <a:t>tác</a:t>
            </a:r>
            <a:r>
              <a:rPr lang="en-US" sz="32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/>
              </a:rPr>
              <a:t>dụng</a:t>
            </a:r>
            <a:r>
              <a:rPr lang="en-US" sz="32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/>
              </a:rPr>
              <a:t>lên</a:t>
            </a:r>
            <a:r>
              <a:rPr lang="en-US" sz="32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/>
              </a:rPr>
              <a:t>một</a:t>
            </a:r>
            <a:r>
              <a:rPr lang="en-US" sz="32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/>
              </a:rPr>
              <a:t>vật</a:t>
            </a:r>
            <a:r>
              <a:rPr lang="en-US" sz="32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/>
              </a:rPr>
              <a:t>có</a:t>
            </a:r>
            <a:r>
              <a:rPr lang="en-US" sz="32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/>
              </a:rPr>
              <a:t>thể</a:t>
            </a:r>
            <a:r>
              <a:rPr lang="en-US" sz="32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/>
              </a:rPr>
              <a:t>gây</a:t>
            </a:r>
            <a:r>
              <a:rPr lang="en-US" sz="32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/>
              </a:rPr>
              <a:t>ra</a:t>
            </a:r>
            <a:r>
              <a:rPr lang="en-US" sz="32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/>
              </a:rPr>
              <a:t>tác</a:t>
            </a:r>
            <a:r>
              <a:rPr lang="en-US" sz="32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/>
              </a:rPr>
              <a:t>dụng</a:t>
            </a:r>
            <a:r>
              <a:rPr lang="en-US" sz="32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/>
              </a:rPr>
              <a:t>gì</a:t>
            </a:r>
            <a:r>
              <a:rPr lang="en-US" sz="3200" b="1" dirty="0" smtClean="0">
                <a:solidFill>
                  <a:srgbClr val="C00000"/>
                </a:solidFill>
                <a:latin typeface="Times New Roman"/>
              </a:rPr>
              <a:t> ở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/>
              </a:rPr>
              <a:t>vật</a:t>
            </a:r>
            <a:r>
              <a:rPr lang="en-US" sz="32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vi-VN" sz="3200" b="1" dirty="0" smtClean="0">
                <a:solidFill>
                  <a:srgbClr val="C00000"/>
                </a:solidFill>
                <a:latin typeface="Times New Roman"/>
              </a:rPr>
              <a:t>đ</a:t>
            </a:r>
            <a:r>
              <a:rPr lang="en-US" sz="3200" b="1" dirty="0" smtClean="0">
                <a:solidFill>
                  <a:srgbClr val="C00000"/>
                </a:solidFill>
                <a:latin typeface="Times New Roman"/>
              </a:rPr>
              <a:t>ó?</a:t>
            </a:r>
            <a:endParaRPr lang="en-US" sz="3200" b="1" dirty="0">
              <a:solidFill>
                <a:srgbClr val="C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1196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  <p:bldP spid="9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 descr="scan0009"/>
          <p:cNvSpPr>
            <a:spLocks noChangeArrowheads="1"/>
          </p:cNvSpPr>
          <p:nvPr/>
        </p:nvSpPr>
        <p:spPr bwMode="auto">
          <a:xfrm>
            <a:off x="0" y="1981200"/>
            <a:ext cx="4648200" cy="304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590800" y="5562600"/>
            <a:ext cx="819150" cy="7016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 b="1" dirty="0"/>
              <a:t>4.1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6958013" y="5562600"/>
            <a:ext cx="890587" cy="7016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 b="1" dirty="0">
                <a:latin typeface="Arial" charset="0"/>
              </a:rPr>
              <a:t>4.2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-33928" y="779888"/>
            <a:ext cx="9025528" cy="1385188"/>
            <a:chOff x="-67" y="2526"/>
            <a:chExt cx="5491" cy="1225"/>
          </a:xfrm>
        </p:grpSpPr>
        <p:sp>
          <p:nvSpPr>
            <p:cNvPr id="5136" name="Text Box 11"/>
            <p:cNvSpPr txBox="1">
              <a:spLocks noChangeArrowheads="1"/>
            </p:cNvSpPr>
            <p:nvPr/>
          </p:nvSpPr>
          <p:spPr bwMode="auto">
            <a:xfrm>
              <a:off x="-46" y="2526"/>
              <a:ext cx="5470" cy="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20000"/>
                </a:spcBef>
              </a:pP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     </a:t>
              </a:r>
              <a:r>
                <a:rPr lang="en-US" sz="2800" b="1" dirty="0" err="1" smtClean="0">
                  <a:cs typeface="Times New Roman" panose="02020603050405020304" pitchFamily="18" charset="0"/>
                </a:rPr>
                <a:t>Hãy</a:t>
              </a:r>
              <a:r>
                <a:rPr lang="en-US" sz="2800" b="1" dirty="0" smtClean="0"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cs typeface="Times New Roman" panose="02020603050405020304" pitchFamily="18" charset="0"/>
                </a:rPr>
                <a:t>mô</a:t>
              </a:r>
              <a:r>
                <a:rPr lang="en-US" sz="2800" b="1" dirty="0"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cs typeface="Times New Roman" panose="02020603050405020304" pitchFamily="18" charset="0"/>
                </a:rPr>
                <a:t>tả</a:t>
              </a:r>
              <a:r>
                <a:rPr lang="en-US" sz="2800" b="1" dirty="0"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cs typeface="Times New Roman" panose="02020603050405020304" pitchFamily="18" charset="0"/>
                </a:rPr>
                <a:t>thí</a:t>
              </a:r>
              <a:r>
                <a:rPr lang="en-US" sz="2800" b="1" dirty="0"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cs typeface="Times New Roman" panose="02020603050405020304" pitchFamily="18" charset="0"/>
                </a:rPr>
                <a:t>nghiệm</a:t>
              </a:r>
              <a:r>
                <a:rPr lang="en-US" sz="2800" b="1" dirty="0"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cs typeface="Times New Roman" panose="02020603050405020304" pitchFamily="18" charset="0"/>
                </a:rPr>
                <a:t>hình</a:t>
              </a:r>
              <a:r>
                <a:rPr lang="en-US" sz="2800" b="1" dirty="0">
                  <a:cs typeface="Times New Roman" panose="02020603050405020304" pitchFamily="18" charset="0"/>
                </a:rPr>
                <a:t> 4.1, </a:t>
              </a:r>
              <a:r>
                <a:rPr lang="en-US" sz="2800" b="1" dirty="0" err="1">
                  <a:cs typeface="Times New Roman" panose="02020603050405020304" pitchFamily="18" charset="0"/>
                </a:rPr>
                <a:t>hiện</a:t>
              </a:r>
              <a:r>
                <a:rPr lang="en-US" sz="2800" b="1" dirty="0"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cs typeface="Times New Roman" panose="02020603050405020304" pitchFamily="18" charset="0"/>
                </a:rPr>
                <a:t>tượng</a:t>
              </a:r>
              <a:r>
                <a:rPr lang="en-US" sz="2800" b="1" dirty="0"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cs typeface="Times New Roman" panose="02020603050405020304" pitchFamily="18" charset="0"/>
                </a:rPr>
                <a:t>trong</a:t>
              </a:r>
              <a:r>
                <a:rPr lang="en-US" sz="2800" b="1" dirty="0" smtClean="0"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cs typeface="Times New Roman" panose="02020603050405020304" pitchFamily="18" charset="0"/>
                </a:rPr>
                <a:t>hình</a:t>
              </a:r>
              <a:r>
                <a:rPr lang="en-US" sz="2800" b="1" dirty="0" smtClean="0">
                  <a:cs typeface="Times New Roman" panose="02020603050405020304" pitchFamily="18" charset="0"/>
                </a:rPr>
                <a:t> 4.2 </a:t>
              </a:r>
              <a:r>
                <a:rPr lang="en-US" sz="2800" b="1" dirty="0" err="1"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cs typeface="Times New Roman" panose="02020603050405020304" pitchFamily="18" charset="0"/>
                </a:rPr>
                <a:t>nêu</a:t>
              </a:r>
              <a:r>
                <a:rPr lang="en-US" sz="2800" b="1" dirty="0"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cs typeface="Times New Roman" panose="02020603050405020304" pitchFamily="18" charset="0"/>
                </a:rPr>
                <a:t>kết</a:t>
              </a:r>
              <a:r>
                <a:rPr lang="en-US" sz="2800" b="1" dirty="0"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cs typeface="Times New Roman" panose="02020603050405020304" pitchFamily="18" charset="0"/>
                </a:rPr>
                <a:t>quả</a:t>
              </a:r>
              <a:r>
                <a:rPr lang="en-US" sz="2800" b="1" dirty="0"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cs typeface="Times New Roman" panose="02020603050405020304" pitchFamily="18" charset="0"/>
                </a:rPr>
                <a:t>tác</a:t>
              </a:r>
              <a:r>
                <a:rPr lang="en-US" sz="2800" b="1" dirty="0"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cs typeface="Times New Roman" panose="02020603050405020304" pitchFamily="18" charset="0"/>
                </a:rPr>
                <a:t>dụng</a:t>
              </a:r>
              <a:r>
                <a:rPr lang="en-US" sz="2800" b="1" dirty="0"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cs typeface="Times New Roman" panose="02020603050405020304" pitchFamily="18" charset="0"/>
                </a:rPr>
                <a:t>lực</a:t>
              </a:r>
              <a:r>
                <a:rPr lang="en-US" sz="2800" b="1" dirty="0"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cs typeface="Times New Roman" panose="02020603050405020304" pitchFamily="18" charset="0"/>
                </a:rPr>
                <a:t>từng</a:t>
              </a:r>
              <a:r>
                <a:rPr lang="en-US" sz="2800" b="1" dirty="0"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cs typeface="Times New Roman" panose="02020603050405020304" pitchFamily="18" charset="0"/>
                </a:rPr>
                <a:t>trường</a:t>
              </a:r>
              <a:r>
                <a:rPr lang="en-US" sz="2800" b="1" dirty="0"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cs typeface="Times New Roman" panose="02020603050405020304" pitchFamily="18" charset="0"/>
                </a:rPr>
                <a:t>hợp</a:t>
              </a:r>
              <a:r>
                <a:rPr lang="en-US" sz="2800" b="1" dirty="0" smtClean="0">
                  <a:cs typeface="Times New Roman" panose="02020603050405020304" pitchFamily="18" charset="0"/>
                </a:rPr>
                <a:t>.</a:t>
              </a:r>
              <a:endParaRPr lang="en-US" sz="2800" dirty="0">
                <a:cs typeface="Times New Roman" panose="02020603050405020304" pitchFamily="18" charset="0"/>
              </a:endParaRPr>
            </a:p>
          </p:txBody>
        </p:sp>
        <p:sp>
          <p:nvSpPr>
            <p:cNvPr id="5137" name="Text Box 12"/>
            <p:cNvSpPr txBox="1">
              <a:spLocks noChangeArrowheads="1"/>
            </p:cNvSpPr>
            <p:nvPr/>
          </p:nvSpPr>
          <p:spPr bwMode="auto">
            <a:xfrm>
              <a:off x="-67" y="2567"/>
              <a:ext cx="353" cy="32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dirty="0">
                  <a:solidFill>
                    <a:schemeClr val="bg1"/>
                  </a:solidFill>
                  <a:latin typeface=".VnArialH" pitchFamily="34" charset="0"/>
                </a:rPr>
                <a:t>C1</a:t>
              </a:r>
            </a:p>
          </p:txBody>
        </p:sp>
      </p:grpSp>
      <p:sp>
        <p:nvSpPr>
          <p:cNvPr id="5131" name="Oval 40"/>
          <p:cNvSpPr>
            <a:spLocks noChangeArrowheads="1"/>
          </p:cNvSpPr>
          <p:nvPr/>
        </p:nvSpPr>
        <p:spPr bwMode="auto">
          <a:xfrm>
            <a:off x="5334000" y="2743200"/>
            <a:ext cx="1463488" cy="12192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BIỂU DIỄN LỰC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0" y="5135940"/>
            <a:ext cx="4495800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b="1" dirty="0" err="1">
                <a:solidFill>
                  <a:srgbClr val="0000CC"/>
                </a:solidFill>
              </a:rPr>
              <a:t>Hình</a:t>
            </a:r>
            <a:r>
              <a:rPr lang="en-US" b="1" dirty="0">
                <a:solidFill>
                  <a:srgbClr val="0000CC"/>
                </a:solidFill>
              </a:rPr>
              <a:t> 4.1: </a:t>
            </a:r>
            <a:r>
              <a:rPr lang="en-US" b="1" dirty="0" err="1">
                <a:solidFill>
                  <a:srgbClr val="0000CC"/>
                </a:solidFill>
              </a:rPr>
              <a:t>Lực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hút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của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nam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châm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lên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miếng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thép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làm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tăng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vận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tốc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của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xe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lăn</a:t>
            </a:r>
            <a:r>
              <a:rPr lang="en-US" b="1" dirty="0">
                <a:solidFill>
                  <a:srgbClr val="0000CC"/>
                </a:solidFill>
              </a:rPr>
              <a:t>, </a:t>
            </a:r>
            <a:r>
              <a:rPr lang="en-US" b="1" dirty="0" err="1">
                <a:solidFill>
                  <a:srgbClr val="0000CC"/>
                </a:solidFill>
              </a:rPr>
              <a:t>nên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xe</a:t>
            </a:r>
            <a:r>
              <a:rPr lang="en-US" b="1" dirty="0">
                <a:solidFill>
                  <a:srgbClr val="0000CC"/>
                </a:solidFill>
              </a:rPr>
              <a:t>  </a:t>
            </a:r>
            <a:r>
              <a:rPr lang="en-US" b="1" dirty="0" err="1">
                <a:solidFill>
                  <a:srgbClr val="0000CC"/>
                </a:solidFill>
              </a:rPr>
              <a:t>lăn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chuyển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động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nhanh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lên</a:t>
            </a:r>
            <a:r>
              <a:rPr lang="en-US" b="1" dirty="0">
                <a:solidFill>
                  <a:srgbClr val="0000CC"/>
                </a:solidFill>
              </a:rPr>
              <a:t>.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4495802" y="4953000"/>
            <a:ext cx="4648198" cy="1938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b="1" dirty="0" err="1">
                <a:solidFill>
                  <a:srgbClr val="0000CC"/>
                </a:solidFill>
              </a:rPr>
              <a:t>Hình</a:t>
            </a:r>
            <a:r>
              <a:rPr lang="en-US" b="1" dirty="0">
                <a:solidFill>
                  <a:srgbClr val="0000CC"/>
                </a:solidFill>
              </a:rPr>
              <a:t> 4.2: </a:t>
            </a:r>
            <a:r>
              <a:rPr lang="en-US" b="1" dirty="0" err="1">
                <a:solidFill>
                  <a:srgbClr val="0000CC"/>
                </a:solidFill>
              </a:rPr>
              <a:t>Lực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tác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dụng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của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vợt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lên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quả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bóng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làm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quả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bóng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biến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dạng</a:t>
            </a:r>
            <a:r>
              <a:rPr lang="en-US" b="1" dirty="0">
                <a:solidFill>
                  <a:srgbClr val="0000CC"/>
                </a:solidFill>
              </a:rPr>
              <a:t>, </a:t>
            </a:r>
            <a:r>
              <a:rPr lang="en-US" b="1" dirty="0" err="1">
                <a:solidFill>
                  <a:srgbClr val="0000CC"/>
                </a:solidFill>
              </a:rPr>
              <a:t>thay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đổi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chuyển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động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và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ngược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lại</a:t>
            </a:r>
            <a:r>
              <a:rPr lang="en-US" b="1" dirty="0">
                <a:solidFill>
                  <a:srgbClr val="0000CC"/>
                </a:solidFill>
              </a:rPr>
              <a:t>, </a:t>
            </a:r>
            <a:r>
              <a:rPr lang="en-US" b="1" dirty="0" err="1">
                <a:solidFill>
                  <a:srgbClr val="0000CC"/>
                </a:solidFill>
              </a:rPr>
              <a:t>lực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của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quả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bóng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đập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vào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vợt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làm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vợt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bị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biến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dạng</a:t>
            </a:r>
            <a:r>
              <a:rPr lang="en-US" b="1" dirty="0">
                <a:solidFill>
                  <a:srgbClr val="0000CC"/>
                </a:solidFill>
              </a:rPr>
              <a:t>.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13" name="Picture 12" descr="http://3.bp.blogspot.com/-QSyUPgTf32U/UdD-DS9UT5I/AAAAAAAAUi0/XmXBSXJFspk/951d0d3a6b7f2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057400"/>
            <a:ext cx="4686300" cy="29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38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08" grpId="0" animBg="1"/>
      <p:bldP spid="2560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945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BIỂU DIỄN LỰC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685800"/>
            <a:ext cx="42672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I. </a:t>
            </a:r>
            <a:r>
              <a:rPr lang="en-US" b="1" u="sng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khái</a:t>
            </a:r>
            <a:r>
              <a:rPr lang="en-US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niệm</a:t>
            </a:r>
            <a:r>
              <a:rPr lang="en-US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en-US" b="1" u="sng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-76200" y="1143000"/>
            <a:ext cx="4177555" cy="19811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nl-NL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Lực tác dụng lên một vật có thể làm biến đổi chuyển động của vật đó hoặc làm nó bị biến dạng.</a:t>
            </a:r>
            <a:endParaRPr lang="en-US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5373-98BB-4ED2-B13E-78A091403219}" type="datetime1">
              <a:rPr lang="en-US" smtClean="0"/>
              <a:t>7/29/2022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3445" y="0"/>
            <a:ext cx="609600" cy="6794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3600" b="1" i="1" dirty="0">
                <a:solidFill>
                  <a:srgbClr val="0000FF"/>
                </a:solidFill>
                <a:sym typeface="Wingdings" pitchFamily="2" charset="2"/>
              </a:rPr>
              <a:t>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038600" y="762000"/>
            <a:ext cx="0" cy="60960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AutoShape 18"/>
          <p:cNvSpPr>
            <a:spLocks noChangeArrowheads="1"/>
          </p:cNvSpPr>
          <p:nvPr/>
        </p:nvSpPr>
        <p:spPr bwMode="auto">
          <a:xfrm>
            <a:off x="5322794" y="1524000"/>
            <a:ext cx="2151530" cy="914400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1" hangingPunct="1"/>
            <a:r>
              <a:rPr lang="en-US" sz="2800" b="1" dirty="0" err="1" smtClean="0">
                <a:solidFill>
                  <a:srgbClr val="0000FF"/>
                </a:solidFill>
                <a:latin typeface="Times New Roman"/>
              </a:rPr>
              <a:t>Lực</a:t>
            </a:r>
            <a:r>
              <a:rPr lang="en-US" sz="2800" b="1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/>
              </a:rPr>
              <a:t>dụng</a:t>
            </a:r>
            <a:endParaRPr lang="en-US" sz="2800" b="1" dirty="0">
              <a:solidFill>
                <a:srgbClr val="0000FF"/>
              </a:solidFill>
              <a:latin typeface="Times New Roman"/>
            </a:endParaRPr>
          </a:p>
          <a:p>
            <a:pPr algn="just" eaLnBrk="1" hangingPunct="1"/>
            <a:r>
              <a:rPr lang="en-US" sz="2800" b="1" dirty="0" err="1" smtClean="0">
                <a:solidFill>
                  <a:srgbClr val="0000FF"/>
                </a:solidFill>
                <a:latin typeface="Times New Roman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/>
              </a:rPr>
              <a:t>thể</a:t>
            </a:r>
            <a:r>
              <a:rPr lang="en-US" sz="2800" b="1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/>
              </a:rPr>
              <a:t>làm</a:t>
            </a:r>
            <a:r>
              <a:rPr lang="en-US" sz="2800" b="1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/>
              </a:rPr>
              <a:t>vật</a:t>
            </a:r>
            <a:r>
              <a:rPr lang="en-US" sz="2800" b="1" dirty="0" smtClean="0">
                <a:latin typeface="Times New Roman"/>
              </a:rPr>
              <a:t> </a:t>
            </a:r>
            <a:endParaRPr lang="en-US" sz="2800" b="1" dirty="0">
              <a:latin typeface="Times New Roman"/>
            </a:endParaRPr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auto">
          <a:xfrm>
            <a:off x="7239000" y="3048000"/>
            <a:ext cx="1905000" cy="685800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 dirty="0" err="1">
                <a:solidFill>
                  <a:srgbClr val="0000FF"/>
                </a:solidFill>
                <a:latin typeface="Times New Roman"/>
              </a:rPr>
              <a:t>b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/>
              </a:rPr>
              <a:t>iến</a:t>
            </a:r>
            <a:r>
              <a:rPr lang="en-US" sz="2400" b="1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/>
              </a:rPr>
              <a:t>dạng</a:t>
            </a:r>
            <a:r>
              <a:rPr lang="en-US" sz="2400" b="1" dirty="0" smtClean="0">
                <a:solidFill>
                  <a:srgbClr val="0000FF"/>
                </a:solidFill>
                <a:latin typeface="Times New Roman"/>
              </a:rPr>
              <a:t> </a:t>
            </a:r>
            <a:endParaRPr lang="en-US" sz="2400" b="1" dirty="0">
              <a:solidFill>
                <a:srgbClr val="0000FF"/>
              </a:solidFill>
              <a:latin typeface="Times New Roman"/>
            </a:endParaRPr>
          </a:p>
        </p:txBody>
      </p:sp>
      <p:sp>
        <p:nvSpPr>
          <p:cNvPr id="14" name="AutoShape 21"/>
          <p:cNvSpPr>
            <a:spLocks noChangeArrowheads="1"/>
          </p:cNvSpPr>
          <p:nvPr/>
        </p:nvSpPr>
        <p:spPr bwMode="auto">
          <a:xfrm>
            <a:off x="3886200" y="3048000"/>
            <a:ext cx="2971800" cy="685800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1" hangingPunct="1"/>
            <a:r>
              <a:rPr lang="en-US" sz="2400" b="1" dirty="0" err="1">
                <a:solidFill>
                  <a:srgbClr val="0000FF"/>
                </a:solidFill>
                <a:latin typeface="Times New Roman"/>
              </a:rPr>
              <a:t>t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/>
              </a:rPr>
              <a:t>hay</a:t>
            </a:r>
            <a:r>
              <a:rPr lang="en-US" sz="2400" b="1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vi-VN" sz="2400" b="1" dirty="0" smtClean="0">
                <a:solidFill>
                  <a:srgbClr val="0000FF"/>
                </a:solidFill>
                <a:latin typeface="Times New Roman"/>
              </a:rPr>
              <a:t>đ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/>
              </a:rPr>
              <a:t>ổi</a:t>
            </a:r>
            <a:r>
              <a:rPr lang="en-US" sz="2400" b="1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/>
              </a:rPr>
              <a:t>chuyển</a:t>
            </a:r>
            <a:r>
              <a:rPr lang="en-US" sz="2400" b="1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vi-VN" sz="2400" b="1" dirty="0" smtClean="0">
                <a:solidFill>
                  <a:srgbClr val="0000FF"/>
                </a:solidFill>
                <a:latin typeface="Times New Roman"/>
              </a:rPr>
              <a:t>đ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/>
              </a:rPr>
              <a:t>ộng</a:t>
            </a:r>
            <a:r>
              <a:rPr lang="en-US" sz="2400" dirty="0" smtClean="0">
                <a:solidFill>
                  <a:srgbClr val="FF3300"/>
                </a:solidFill>
                <a:latin typeface="Times New Roman"/>
              </a:rPr>
              <a:t> </a:t>
            </a:r>
            <a:endParaRPr lang="en-US" sz="2400" dirty="0">
              <a:solidFill>
                <a:srgbClr val="FF3300"/>
              </a:solidFill>
              <a:latin typeface="Times New Roman"/>
            </a:endParaRPr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 flipH="1">
            <a:off x="5562600" y="2424952"/>
            <a:ext cx="762000" cy="85164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7239000" y="2411506"/>
            <a:ext cx="1143000" cy="8919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1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2" grpId="0" animBg="1"/>
      <p:bldP spid="12" grpId="1" animBg="1"/>
      <p:bldP spid="13" grpId="0" animBg="1"/>
      <p:bldP spid="13" grpId="1" animBg="1"/>
      <p:bldP spid="14" grpId="0"/>
      <p:bldP spid="14" grpId="1"/>
      <p:bldP spid="15" grpId="0" animBg="1"/>
      <p:bldP spid="15" grpId="1" animBg="1"/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685800"/>
            <a:ext cx="44958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I. </a:t>
            </a:r>
            <a:r>
              <a:rPr lang="en-US" b="1" u="sng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khái</a:t>
            </a:r>
            <a:r>
              <a:rPr lang="en-US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niệm</a:t>
            </a:r>
            <a:r>
              <a:rPr lang="en-US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en-US" b="1" u="sng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5373-98BB-4ED2-B13E-78A091403219}" type="datetime1">
              <a:rPr lang="en-US" smtClean="0"/>
              <a:t>7/29/2022</a:t>
            </a:fld>
            <a:endParaRPr lang="en-US"/>
          </a:p>
        </p:txBody>
      </p:sp>
      <p:sp>
        <p:nvSpPr>
          <p:cNvPr id="9" name="Content Placeholder 5"/>
          <p:cNvSpPr>
            <a:spLocks noGrp="1"/>
          </p:cNvSpPr>
          <p:nvPr>
            <p:ph sz="half" idx="1"/>
          </p:nvPr>
        </p:nvSpPr>
        <p:spPr>
          <a:xfrm>
            <a:off x="-76200" y="1143000"/>
            <a:ext cx="31242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II. </a:t>
            </a:r>
            <a:r>
              <a:rPr lang="en-US" b="1" u="sng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diễn</a:t>
            </a:r>
            <a:r>
              <a:rPr lang="en-US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en-US" b="1" u="sng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-14287" y="1600200"/>
            <a:ext cx="4738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i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i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i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i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đại</a:t>
            </a:r>
            <a:r>
              <a:rPr lang="en-US" i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i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véctơ</a:t>
            </a:r>
            <a:r>
              <a:rPr lang="en-US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3445" y="0"/>
            <a:ext cx="609600" cy="6794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3600" b="1" i="1" dirty="0">
                <a:solidFill>
                  <a:srgbClr val="0000FF"/>
                </a:solidFill>
                <a:sym typeface="Wingdings" pitchFamily="2" charset="2"/>
              </a:rPr>
              <a:t>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648200" y="762000"/>
            <a:ext cx="0" cy="60960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4"/>
          <p:cNvSpPr txBox="1">
            <a:spLocks/>
          </p:cNvSpPr>
          <p:nvPr/>
        </p:nvSpPr>
        <p:spPr>
          <a:xfrm>
            <a:off x="0" y="-13447"/>
            <a:ext cx="9144000" cy="605135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4: BIỂU DIỄN LỰC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0"/>
            <a:ext cx="609600" cy="6794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3600" b="1" i="1" dirty="0">
                <a:solidFill>
                  <a:srgbClr val="0000FF"/>
                </a:solidFill>
                <a:sym typeface="Wingdings" pitchFamily="2" charset="2"/>
              </a:rPr>
              <a:t></a:t>
            </a:r>
          </a:p>
        </p:txBody>
      </p:sp>
      <p:sp>
        <p:nvSpPr>
          <p:cNvPr id="14" name="Title 4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67945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BIỂU DIỄN LỰC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00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92100"/>
            <a:ext cx="5094287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76200" y="2057400"/>
            <a:ext cx="2362200" cy="2514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0" name="Right Brace 9"/>
          <p:cNvSpPr/>
          <p:nvPr/>
        </p:nvSpPr>
        <p:spPr>
          <a:xfrm>
            <a:off x="4876800" y="762000"/>
            <a:ext cx="838200" cy="5486400"/>
          </a:xfrm>
          <a:prstGeom prst="rightBrace">
            <a:avLst>
              <a:gd name="adj1" fmla="val 48002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5791200" y="2806005"/>
            <a:ext cx="3200400" cy="13849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đại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véc</a:t>
            </a:r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tơ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(gọi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véc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tơ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vi-VN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-1077913" y="3036888"/>
            <a:ext cx="15875" cy="47625"/>
          </a:xfrm>
          <a:custGeom>
            <a:avLst/>
            <a:gdLst>
              <a:gd name="connsiteX0" fmla="*/ 15903 w 15903"/>
              <a:gd name="connsiteY0" fmla="*/ 47708 h 47708"/>
              <a:gd name="connsiteX1" fmla="*/ 0 w 15903"/>
              <a:gd name="connsiteY1" fmla="*/ 0 h 47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03" h="47708">
                <a:moveTo>
                  <a:pt x="15903" y="47708"/>
                </a:moveTo>
                <a:lnTo>
                  <a:pt x="0" y="0"/>
                </a:lnTo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5" name="Freeform 14"/>
          <p:cNvSpPr/>
          <p:nvPr/>
        </p:nvSpPr>
        <p:spPr>
          <a:xfrm>
            <a:off x="2409825" y="357188"/>
            <a:ext cx="2352675" cy="2608262"/>
          </a:xfrm>
          <a:custGeom>
            <a:avLst/>
            <a:gdLst>
              <a:gd name="connsiteX0" fmla="*/ 0 w 2353586"/>
              <a:gd name="connsiteY0" fmla="*/ 2608028 h 2608028"/>
              <a:gd name="connsiteX1" fmla="*/ 7952 w 2353586"/>
              <a:gd name="connsiteY1" fmla="*/ 1645920 h 2608028"/>
              <a:gd name="connsiteX2" fmla="*/ 675861 w 2353586"/>
              <a:gd name="connsiteY2" fmla="*/ 119269 h 2608028"/>
              <a:gd name="connsiteX3" fmla="*/ 2226365 w 2353586"/>
              <a:gd name="connsiteY3" fmla="*/ 0 h 2608028"/>
              <a:gd name="connsiteX4" fmla="*/ 2353586 w 2353586"/>
              <a:gd name="connsiteY4" fmla="*/ 1224501 h 2608028"/>
              <a:gd name="connsiteX5" fmla="*/ 604299 w 2353586"/>
              <a:gd name="connsiteY5" fmla="*/ 2162754 h 2608028"/>
              <a:gd name="connsiteX6" fmla="*/ 190832 w 2353586"/>
              <a:gd name="connsiteY6" fmla="*/ 2417196 h 2608028"/>
              <a:gd name="connsiteX7" fmla="*/ 0 w 2353586"/>
              <a:gd name="connsiteY7" fmla="*/ 2608028 h 260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3586" h="2608028">
                <a:moveTo>
                  <a:pt x="0" y="2608028"/>
                </a:moveTo>
                <a:cubicBezTo>
                  <a:pt x="2651" y="2287325"/>
                  <a:pt x="5301" y="1966623"/>
                  <a:pt x="7952" y="1645920"/>
                </a:cubicBezTo>
                <a:lnTo>
                  <a:pt x="675861" y="119269"/>
                </a:lnTo>
                <a:lnTo>
                  <a:pt x="2226365" y="0"/>
                </a:lnTo>
                <a:lnTo>
                  <a:pt x="2353586" y="1224501"/>
                </a:lnTo>
                <a:lnTo>
                  <a:pt x="604299" y="2162754"/>
                </a:lnTo>
                <a:lnTo>
                  <a:pt x="190832" y="2417196"/>
                </a:lnTo>
                <a:lnTo>
                  <a:pt x="0" y="260802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6" name="Freeform 15"/>
          <p:cNvSpPr/>
          <p:nvPr/>
        </p:nvSpPr>
        <p:spPr>
          <a:xfrm>
            <a:off x="2409825" y="2520950"/>
            <a:ext cx="2632075" cy="1311275"/>
          </a:xfrm>
          <a:custGeom>
            <a:avLst/>
            <a:gdLst>
              <a:gd name="connsiteX0" fmla="*/ 7952 w 2631882"/>
              <a:gd name="connsiteY0" fmla="*/ 1160891 h 1311966"/>
              <a:gd name="connsiteX1" fmla="*/ 15903 w 2631882"/>
              <a:gd name="connsiteY1" fmla="*/ 469127 h 1311966"/>
              <a:gd name="connsiteX2" fmla="*/ 612251 w 2631882"/>
              <a:gd name="connsiteY2" fmla="*/ 0 h 1311966"/>
              <a:gd name="connsiteX3" fmla="*/ 2623931 w 2631882"/>
              <a:gd name="connsiteY3" fmla="*/ 135173 h 1311966"/>
              <a:gd name="connsiteX4" fmla="*/ 2631882 w 2631882"/>
              <a:gd name="connsiteY4" fmla="*/ 1311966 h 1311966"/>
              <a:gd name="connsiteX5" fmla="*/ 7952 w 2631882"/>
              <a:gd name="connsiteY5" fmla="*/ 1224501 h 1311966"/>
              <a:gd name="connsiteX6" fmla="*/ 7952 w 2631882"/>
              <a:gd name="connsiteY6" fmla="*/ 1097280 h 1311966"/>
              <a:gd name="connsiteX7" fmla="*/ 15903 w 2631882"/>
              <a:gd name="connsiteY7" fmla="*/ 1041621 h 1311966"/>
              <a:gd name="connsiteX8" fmla="*/ 7952 w 2631882"/>
              <a:gd name="connsiteY8" fmla="*/ 1017767 h 1311966"/>
              <a:gd name="connsiteX9" fmla="*/ 0 w 2631882"/>
              <a:gd name="connsiteY9" fmla="*/ 946206 h 1311966"/>
              <a:gd name="connsiteX10" fmla="*/ 7952 w 2631882"/>
              <a:gd name="connsiteY10" fmla="*/ 1160891 h 131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31882" h="1311966">
                <a:moveTo>
                  <a:pt x="7952" y="1160891"/>
                </a:moveTo>
                <a:cubicBezTo>
                  <a:pt x="10602" y="930303"/>
                  <a:pt x="13253" y="699715"/>
                  <a:pt x="15903" y="469127"/>
                </a:cubicBezTo>
                <a:lnTo>
                  <a:pt x="612251" y="0"/>
                </a:lnTo>
                <a:lnTo>
                  <a:pt x="2623931" y="135173"/>
                </a:lnTo>
                <a:cubicBezTo>
                  <a:pt x="2626581" y="527437"/>
                  <a:pt x="2629232" y="919702"/>
                  <a:pt x="2631882" y="1311966"/>
                </a:cubicBezTo>
                <a:lnTo>
                  <a:pt x="7952" y="1224501"/>
                </a:lnTo>
                <a:lnTo>
                  <a:pt x="7952" y="1097280"/>
                </a:lnTo>
                <a:lnTo>
                  <a:pt x="15903" y="1041621"/>
                </a:lnTo>
                <a:lnTo>
                  <a:pt x="7952" y="1017767"/>
                </a:lnTo>
                <a:lnTo>
                  <a:pt x="0" y="946206"/>
                </a:lnTo>
                <a:lnTo>
                  <a:pt x="7952" y="116089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8" name="Freeform 17"/>
          <p:cNvSpPr/>
          <p:nvPr/>
        </p:nvSpPr>
        <p:spPr>
          <a:xfrm>
            <a:off x="2257425" y="3943350"/>
            <a:ext cx="2433638" cy="2465388"/>
          </a:xfrm>
          <a:custGeom>
            <a:avLst/>
            <a:gdLst>
              <a:gd name="connsiteX0" fmla="*/ 166978 w 2433100"/>
              <a:gd name="connsiteY0" fmla="*/ 0 h 2464904"/>
              <a:gd name="connsiteX1" fmla="*/ 159027 w 2433100"/>
              <a:gd name="connsiteY1" fmla="*/ 349857 h 2464904"/>
              <a:gd name="connsiteX2" fmla="*/ 111319 w 2433100"/>
              <a:gd name="connsiteY2" fmla="*/ 469127 h 2464904"/>
              <a:gd name="connsiteX3" fmla="*/ 0 w 2433100"/>
              <a:gd name="connsiteY3" fmla="*/ 564543 h 2464904"/>
              <a:gd name="connsiteX4" fmla="*/ 190832 w 2433100"/>
              <a:gd name="connsiteY4" fmla="*/ 2194560 h 2464904"/>
              <a:gd name="connsiteX5" fmla="*/ 2234317 w 2433100"/>
              <a:gd name="connsiteY5" fmla="*/ 2464904 h 2464904"/>
              <a:gd name="connsiteX6" fmla="*/ 2433100 w 2433100"/>
              <a:gd name="connsiteY6" fmla="*/ 1025718 h 2464904"/>
              <a:gd name="connsiteX7" fmla="*/ 612251 w 2433100"/>
              <a:gd name="connsiteY7" fmla="*/ 143123 h 2464904"/>
              <a:gd name="connsiteX8" fmla="*/ 166978 w 2433100"/>
              <a:gd name="connsiteY8" fmla="*/ 0 h 246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100" h="2464904">
                <a:moveTo>
                  <a:pt x="166978" y="0"/>
                </a:moveTo>
                <a:lnTo>
                  <a:pt x="159027" y="349857"/>
                </a:lnTo>
                <a:lnTo>
                  <a:pt x="111319" y="469127"/>
                </a:lnTo>
                <a:lnTo>
                  <a:pt x="0" y="564543"/>
                </a:lnTo>
                <a:lnTo>
                  <a:pt x="190832" y="2194560"/>
                </a:lnTo>
                <a:lnTo>
                  <a:pt x="2234317" y="2464904"/>
                </a:lnTo>
                <a:lnTo>
                  <a:pt x="2433100" y="1025718"/>
                </a:lnTo>
                <a:lnTo>
                  <a:pt x="612251" y="143123"/>
                </a:lnTo>
                <a:lnTo>
                  <a:pt x="166978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099170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685800"/>
            <a:ext cx="44958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I. </a:t>
            </a:r>
            <a:r>
              <a:rPr lang="en-US" b="1" u="sng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khái</a:t>
            </a:r>
            <a:r>
              <a:rPr lang="en-US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niệm</a:t>
            </a:r>
            <a:r>
              <a:rPr lang="en-US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en-US" b="1" u="sng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5373-98BB-4ED2-B13E-78A091403219}" type="datetime1">
              <a:rPr lang="en-US" smtClean="0"/>
              <a:t>7/29/2022</a:t>
            </a:fld>
            <a:endParaRPr lang="en-US"/>
          </a:p>
        </p:txBody>
      </p:sp>
      <p:sp>
        <p:nvSpPr>
          <p:cNvPr id="9" name="Content Placeholder 5"/>
          <p:cNvSpPr>
            <a:spLocks noGrp="1"/>
          </p:cNvSpPr>
          <p:nvPr>
            <p:ph sz="half" idx="1"/>
          </p:nvPr>
        </p:nvSpPr>
        <p:spPr>
          <a:xfrm>
            <a:off x="-76200" y="1143000"/>
            <a:ext cx="31242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II. </a:t>
            </a:r>
            <a:r>
              <a:rPr lang="en-US" b="1" u="sng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diễn</a:t>
            </a:r>
            <a:r>
              <a:rPr lang="en-US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en-US" b="1" u="sng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-14287" y="1600200"/>
            <a:ext cx="4738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i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i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i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i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đại</a:t>
            </a:r>
            <a:r>
              <a:rPr lang="en-US" i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i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véctơ</a:t>
            </a:r>
            <a:r>
              <a:rPr lang="en-US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119" y="1981200"/>
            <a:ext cx="4649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4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Lực là đại lượng véc tơ vì nó có điểm đặt, có độ lớn, có phương và chiều. </a:t>
            </a:r>
            <a:endParaRPr lang="en-US" sz="2400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-4015" y="3124200"/>
            <a:ext cx="465221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i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i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i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diễn</a:t>
            </a:r>
            <a:r>
              <a:rPr lang="en-US" i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i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kí</a:t>
            </a:r>
            <a:r>
              <a:rPr lang="en-US" i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i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véctơ</a:t>
            </a:r>
            <a:r>
              <a:rPr lang="en-US" i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3445" y="0"/>
            <a:ext cx="609600" cy="6794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3600" b="1" i="1" dirty="0">
                <a:solidFill>
                  <a:srgbClr val="0000FF"/>
                </a:solidFill>
                <a:sym typeface="Wingdings" pitchFamily="2" charset="2"/>
              </a:rPr>
              <a:t>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648200" y="762000"/>
            <a:ext cx="0" cy="60960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0"/>
            <a:ext cx="609600" cy="6794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3600" b="1" i="1" dirty="0">
                <a:solidFill>
                  <a:srgbClr val="0000FF"/>
                </a:solidFill>
                <a:sym typeface="Wingdings" pitchFamily="2" charset="2"/>
              </a:rPr>
              <a:t></a:t>
            </a:r>
          </a:p>
        </p:txBody>
      </p:sp>
      <p:sp>
        <p:nvSpPr>
          <p:cNvPr id="18" name="Title 4"/>
          <p:cNvSpPr>
            <a:spLocks noGrp="1"/>
          </p:cNvSpPr>
          <p:nvPr>
            <p:ph type="title"/>
          </p:nvPr>
        </p:nvSpPr>
        <p:spPr>
          <a:xfrm>
            <a:off x="636490" y="-19741"/>
            <a:ext cx="8507510" cy="67945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BIỂU DIỄN LỰC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96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1780</TotalTime>
  <Words>1504</Words>
  <Application>Microsoft Office PowerPoint</Application>
  <PresentationFormat>On-screen Show (4:3)</PresentationFormat>
  <Paragraphs>255</Paragraphs>
  <Slides>26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.VnArialH</vt:lpstr>
      <vt:lpstr>.VnTime</vt:lpstr>
      <vt:lpstr>Arial</vt:lpstr>
      <vt:lpstr>Calibri</vt:lpstr>
      <vt:lpstr>Monotype Corsiva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Bài 4: BIỂU DIỄN LỰC</vt:lpstr>
      <vt:lpstr>Bài 4: BIỂU DIỄN LỰC</vt:lpstr>
      <vt:lpstr>Bài 4: BIỂU DIỄN LỰC</vt:lpstr>
      <vt:lpstr>Bài 4: BIỂU DIỄN LỰC</vt:lpstr>
      <vt:lpstr>PowerPoint Presentation</vt:lpstr>
      <vt:lpstr>Bài 4: BIỂU DIỄN LỰC</vt:lpstr>
      <vt:lpstr>- Lực là một đại lượng véc tơ được biểu diễn bằng một mũi tên có:</vt:lpstr>
      <vt:lpstr>Bài 4: BIỂU DIỄN LỰC</vt:lpstr>
      <vt:lpstr>Ví dụ</vt:lpstr>
      <vt:lpstr>PowerPoint Presentation</vt:lpstr>
      <vt:lpstr> Biểu diễn các lực sau đây: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TẠM BIỆT CÁC EM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143</cp:revision>
  <dcterms:created xsi:type="dcterms:W3CDTF">2013-09-04T14:02:58Z</dcterms:created>
  <dcterms:modified xsi:type="dcterms:W3CDTF">2022-07-29T07:05:14Z</dcterms:modified>
</cp:coreProperties>
</file>